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Cinzel"/>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1" roundtripDataSignature="AMtx7mgtXNp4amycDwO2umcBUk3dPch7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inzel-bold.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Cinzel-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4"/>
          <p:cNvSpPr/>
          <p:nvPr>
            <p:ph idx="2" type="pic"/>
          </p:nvPr>
        </p:nvSpPr>
        <p:spPr>
          <a:xfrm>
            <a:off x="5183188" y="987425"/>
            <a:ext cx="6172200" cy="4873625"/>
          </a:xfrm>
          <a:prstGeom prst="rect">
            <a:avLst/>
          </a:prstGeom>
          <a:noFill/>
          <a:ln>
            <a:noFill/>
          </a:ln>
        </p:spPr>
      </p:sp>
      <p:sp>
        <p:nvSpPr>
          <p:cNvPr id="68" name="Google Shape;68;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89" name="Google Shape;89;p1"/>
          <p:cNvPicPr preferRelativeResize="0"/>
          <p:nvPr/>
        </p:nvPicPr>
        <p:blipFill rotWithShape="1">
          <a:blip r:embed="rId4">
            <a:alphaModFix/>
          </a:blip>
          <a:srcRect b="0" l="0" r="0" t="0"/>
          <a:stretch/>
        </p:blipFill>
        <p:spPr>
          <a:xfrm>
            <a:off x="0" y="0"/>
            <a:ext cx="12192000" cy="6857999"/>
          </a:xfrm>
          <a:prstGeom prst="rect">
            <a:avLst/>
          </a:prstGeom>
          <a:noFill/>
          <a:ln>
            <a:noFill/>
          </a:ln>
        </p:spPr>
      </p:pic>
      <p:pic>
        <p:nvPicPr>
          <p:cNvPr id="90" name="Google Shape;90;p1"/>
          <p:cNvPicPr preferRelativeResize="0"/>
          <p:nvPr/>
        </p:nvPicPr>
        <p:blipFill rotWithShape="1">
          <a:blip r:embed="rId5">
            <a:alphaModFix/>
          </a:blip>
          <a:srcRect b="0" l="-477" r="68664" t="0"/>
          <a:stretch/>
        </p:blipFill>
        <p:spPr>
          <a:xfrm>
            <a:off x="198408" y="214269"/>
            <a:ext cx="1306018" cy="1295400"/>
          </a:xfrm>
          <a:prstGeom prst="rect">
            <a:avLst/>
          </a:prstGeom>
          <a:noFill/>
          <a:ln>
            <a:noFill/>
          </a:ln>
        </p:spPr>
      </p:pic>
      <p:pic>
        <p:nvPicPr>
          <p:cNvPr id="91" name="Google Shape;91;p1"/>
          <p:cNvPicPr preferRelativeResize="0"/>
          <p:nvPr/>
        </p:nvPicPr>
        <p:blipFill rotWithShape="1">
          <a:blip r:embed="rId5">
            <a:alphaModFix/>
          </a:blip>
          <a:srcRect b="21209" l="30720" r="0" t="36049"/>
          <a:stretch/>
        </p:blipFill>
        <p:spPr>
          <a:xfrm>
            <a:off x="1504426" y="585132"/>
            <a:ext cx="2844130" cy="553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62" name="Google Shape;162;p10"/>
          <p:cNvPicPr preferRelativeResize="0"/>
          <p:nvPr>
            <p:ph idx="1" type="body"/>
          </p:nvPr>
        </p:nvPicPr>
        <p:blipFill rotWithShape="1">
          <a:blip r:embed="rId3">
            <a:alphaModFix/>
          </a:blip>
          <a:srcRect b="0" l="0" r="0" t="0"/>
          <a:stretch/>
        </p:blipFill>
        <p:spPr>
          <a:xfrm>
            <a:off x="1" y="0"/>
            <a:ext cx="12191998" cy="6857999"/>
          </a:xfrm>
          <a:prstGeom prst="rect">
            <a:avLst/>
          </a:prstGeom>
          <a:noFill/>
          <a:ln>
            <a:noFill/>
          </a:ln>
        </p:spPr>
      </p:pic>
      <p:sp>
        <p:nvSpPr>
          <p:cNvPr id="163" name="Google Shape;163;p10"/>
          <p:cNvSpPr txBox="1"/>
          <p:nvPr/>
        </p:nvSpPr>
        <p:spPr>
          <a:xfrm>
            <a:off x="5674834" y="2363521"/>
            <a:ext cx="591734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lang="en-US" sz="1200">
                <a:solidFill>
                  <a:schemeClr val="dk1"/>
                </a:solidFill>
                <a:latin typeface="Calibri"/>
                <a:ea typeface="Calibri"/>
                <a:cs typeface="Calibri"/>
                <a:sym typeface="Calibri"/>
              </a:rPr>
            </a:br>
            <a:endParaRPr b="0" sz="1200">
              <a:solidFill>
                <a:schemeClr val="dk1"/>
              </a:solidFill>
              <a:latin typeface="Arial"/>
              <a:ea typeface="Arial"/>
              <a:cs typeface="Arial"/>
              <a:sym typeface="Arial"/>
            </a:endParaRPr>
          </a:p>
        </p:txBody>
      </p:sp>
      <p:sp>
        <p:nvSpPr>
          <p:cNvPr id="164" name="Google Shape;164;p10"/>
          <p:cNvSpPr txBox="1"/>
          <p:nvPr/>
        </p:nvSpPr>
        <p:spPr>
          <a:xfrm>
            <a:off x="5674834" y="4432254"/>
            <a:ext cx="2989645" cy="10233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50" u="none" strike="noStrike">
                <a:solidFill>
                  <a:srgbClr val="000000"/>
                </a:solidFill>
                <a:latin typeface="Arial"/>
                <a:ea typeface="Arial"/>
                <a:cs typeface="Arial"/>
                <a:sym typeface="Arial"/>
              </a:rPr>
              <a:t>RANGE: </a:t>
            </a:r>
            <a:endParaRPr/>
          </a:p>
          <a:p>
            <a:pPr indent="0" lvl="0" marL="0" marR="0" rtl="0" algn="l">
              <a:spcBef>
                <a:spcPts val="0"/>
              </a:spcBef>
              <a:spcAft>
                <a:spcPts val="0"/>
              </a:spcAft>
              <a:buNone/>
            </a:pPr>
            <a:r>
              <a:t/>
            </a:r>
            <a:endParaRPr b="0" sz="800">
              <a:solidFill>
                <a:schemeClr val="dk1"/>
              </a:solidFill>
              <a:latin typeface="Calibri"/>
              <a:ea typeface="Calibri"/>
              <a:cs typeface="Calibri"/>
              <a:sym typeface="Calibri"/>
            </a:endParaRPr>
          </a:p>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2022 SEMILLON SAUVIGNON BLANC</a:t>
            </a:r>
            <a:endParaRPr/>
          </a:p>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2021 SHIRAZ</a:t>
            </a:r>
            <a:endParaRPr/>
          </a:p>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2022 PINK MOSCATO</a:t>
            </a:r>
            <a:endParaRPr/>
          </a:p>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2022 MOSCATO</a:t>
            </a:r>
            <a:endParaRPr/>
          </a:p>
        </p:txBody>
      </p:sp>
      <p:sp>
        <p:nvSpPr>
          <p:cNvPr id="165" name="Google Shape;165;p10"/>
          <p:cNvSpPr txBox="1"/>
          <p:nvPr/>
        </p:nvSpPr>
        <p:spPr>
          <a:xfrm>
            <a:off x="8511897" y="4681145"/>
            <a:ext cx="2989645" cy="577081"/>
          </a:xfrm>
          <a:prstGeom prst="rect">
            <a:avLst/>
          </a:prstGeom>
          <a:noFill/>
          <a:ln>
            <a:noFill/>
          </a:ln>
        </p:spPr>
        <p:txBody>
          <a:bodyPr anchorCtr="0" anchor="t" bIns="45700" lIns="91425" spcFirstLastPara="1" rIns="91425" wrap="square" tIns="45700">
            <a:spAutoFit/>
          </a:bodyPr>
          <a:lstStyle/>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2022 CHARDONNAY </a:t>
            </a:r>
            <a:endParaRPr/>
          </a:p>
          <a:p>
            <a:pPr indent="-66675" lvl="0" marL="0" marR="0" rtl="0" algn="l">
              <a:spcBef>
                <a:spcPts val="0"/>
              </a:spcBef>
              <a:spcAft>
                <a:spcPts val="0"/>
              </a:spcAft>
              <a:buClr>
                <a:srgbClr val="1D1D1D"/>
              </a:buClr>
              <a:buSzPts val="1050"/>
              <a:buFont typeface="Arial"/>
              <a:buChar char="•"/>
            </a:pPr>
            <a:r>
              <a:rPr i="0" lang="en-US" sz="1050" u="none" strike="noStrike">
                <a:solidFill>
                  <a:srgbClr val="1D1D1D"/>
                </a:solidFill>
                <a:latin typeface="Arial"/>
                <a:ea typeface="Arial"/>
                <a:cs typeface="Arial"/>
                <a:sym typeface="Arial"/>
              </a:rPr>
              <a:t> 2021 MERLOT </a:t>
            </a:r>
            <a:endParaRPr/>
          </a:p>
          <a:p>
            <a:pPr indent="-66675" lvl="0" marL="0" marR="0" rtl="0" algn="l">
              <a:spcBef>
                <a:spcPts val="0"/>
              </a:spcBef>
              <a:spcAft>
                <a:spcPts val="0"/>
              </a:spcAft>
              <a:buClr>
                <a:srgbClr val="1D1D1D"/>
              </a:buClr>
              <a:buSzPts val="1050"/>
              <a:buFont typeface="Arial"/>
              <a:buChar char="•"/>
            </a:pPr>
            <a:r>
              <a:rPr lang="en-US" sz="1050">
                <a:solidFill>
                  <a:srgbClr val="1D1D1D"/>
                </a:solidFill>
                <a:latin typeface="Arial"/>
                <a:ea typeface="Arial"/>
                <a:cs typeface="Arial"/>
                <a:sym typeface="Arial"/>
              </a:rPr>
              <a:t> </a:t>
            </a:r>
            <a:r>
              <a:rPr i="0" lang="en-US" sz="1000" u="none" strike="noStrike">
                <a:solidFill>
                  <a:srgbClr val="1D1D1D"/>
                </a:solidFill>
                <a:latin typeface="Arial"/>
                <a:ea typeface="Arial"/>
                <a:cs typeface="Arial"/>
                <a:sym typeface="Arial"/>
              </a:rPr>
              <a:t>2021 CABERNET</a:t>
            </a:r>
            <a:r>
              <a:rPr i="0" lang="en-US" sz="1050" u="none" strike="noStrike">
                <a:solidFill>
                  <a:srgbClr val="1D1D1D"/>
                </a:solidFill>
                <a:latin typeface="Arial"/>
                <a:ea typeface="Arial"/>
                <a:cs typeface="Arial"/>
                <a:sym typeface="Arial"/>
              </a:rPr>
              <a:t> MERLOT</a:t>
            </a:r>
            <a:endParaRPr sz="800">
              <a:solidFill>
                <a:schemeClr val="dk1"/>
              </a:solidFill>
              <a:latin typeface="Calibri"/>
              <a:ea typeface="Calibri"/>
              <a:cs typeface="Calibri"/>
              <a:sym typeface="Calibri"/>
            </a:endParaRPr>
          </a:p>
        </p:txBody>
      </p:sp>
      <p:sp>
        <p:nvSpPr>
          <p:cNvPr id="166" name="Google Shape;166;p10"/>
          <p:cNvSpPr txBox="1"/>
          <p:nvPr/>
        </p:nvSpPr>
        <p:spPr>
          <a:xfrm>
            <a:off x="5674834" y="2400301"/>
            <a:ext cx="6100482" cy="22929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1D1C1D"/>
                </a:solidFill>
                <a:latin typeface="Arial"/>
                <a:ea typeface="Arial"/>
                <a:cs typeface="Arial"/>
                <a:sym typeface="Arial"/>
              </a:rPr>
              <a:t>Discover the playful and vibrant world of Two Monkeys, the beloved brand that has taken the wine industry by storm since its launch in 2012. With a range of seven distinct and high-quality wines, Two Monkeys brings the best of the Riverina Region to your table, without breaking the bank.</a:t>
            </a:r>
            <a:endParaRPr/>
          </a:p>
          <a:p>
            <a:pPr indent="0" lvl="0" marL="0" marR="0" rtl="0" algn="l">
              <a:spcBef>
                <a:spcPts val="0"/>
              </a:spcBef>
              <a:spcAft>
                <a:spcPts val="0"/>
              </a:spcAft>
              <a:buNone/>
            </a:pPr>
            <a:r>
              <a:rPr b="0" i="0" lang="en-US" sz="1100">
                <a:solidFill>
                  <a:srgbClr val="1D1C1D"/>
                </a:solidFill>
                <a:latin typeface="Arial"/>
                <a:ea typeface="Arial"/>
                <a:cs typeface="Arial"/>
                <a:sym typeface="Arial"/>
              </a:rPr>
              <a:t>What sets Two Monkeys apart is their bold, witty and unapologetic label, sure to spark conversations and add a touch of fun to any gathering. It's no wonder that the brand has quickly become a fan favourite, thanks to its unique personality and exceptional taste.</a:t>
            </a:r>
            <a:endParaRPr/>
          </a:p>
          <a:p>
            <a:pPr indent="0" lvl="0" marL="0" marR="0" rtl="0" algn="l">
              <a:spcBef>
                <a:spcPts val="0"/>
              </a:spcBef>
              <a:spcAft>
                <a:spcPts val="0"/>
              </a:spcAft>
              <a:buNone/>
            </a:pPr>
            <a:r>
              <a:rPr b="0" i="0" lang="en-US" sz="1100">
                <a:solidFill>
                  <a:srgbClr val="1D1C1D"/>
                </a:solidFill>
                <a:latin typeface="Arial"/>
                <a:ea typeface="Arial"/>
                <a:cs typeface="Arial"/>
                <a:sym typeface="Arial"/>
              </a:rPr>
              <a:t>Two monkeys pays homage to the Italian heritage of the Directors Adrian Bianchini and Fernando Rombola. These wines represent the playful side of their personalities, and when combined with traditional Italian winemaking techniques, results in a truly one-of-a-kind taste.</a:t>
            </a:r>
            <a:endParaRPr/>
          </a:p>
          <a:p>
            <a:pPr indent="0" lvl="0" marL="0" marR="0" rtl="0" algn="l">
              <a:spcBef>
                <a:spcPts val="0"/>
              </a:spcBef>
              <a:spcAft>
                <a:spcPts val="0"/>
              </a:spcAft>
              <a:buNone/>
            </a:pPr>
            <a:br>
              <a:rPr lang="en-US" sz="1100">
                <a:solidFill>
                  <a:schemeClr val="dk1"/>
                </a:solidFill>
                <a:latin typeface="Arial"/>
                <a:ea typeface="Arial"/>
                <a:cs typeface="Arial"/>
                <a:sym typeface="Arial"/>
              </a:rPr>
            </a:br>
            <a:br>
              <a:rPr lang="en-US" sz="1100">
                <a:solidFill>
                  <a:schemeClr val="dk1"/>
                </a:solidFill>
                <a:latin typeface="Arial"/>
                <a:ea typeface="Arial"/>
                <a:cs typeface="Arial"/>
                <a:sym typeface="Arial"/>
              </a:rPr>
            </a:br>
            <a:endParaRPr b="0" sz="11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72" name="Google Shape;172;p11"/>
          <p:cNvPicPr preferRelativeResize="0"/>
          <p:nvPr>
            <p:ph idx="1" type="body"/>
          </p:nvPr>
        </p:nvPicPr>
        <p:blipFill rotWithShape="1">
          <a:blip r:embed="rId3">
            <a:alphaModFix/>
          </a:blip>
          <a:srcRect b="0" l="0" r="0" t="0"/>
          <a:stretch/>
        </p:blipFill>
        <p:spPr>
          <a:xfrm>
            <a:off x="1" y="0"/>
            <a:ext cx="12191998" cy="6857999"/>
          </a:xfrm>
          <a:prstGeom prst="rect">
            <a:avLst/>
          </a:prstGeom>
          <a:noFill/>
          <a:ln>
            <a:noFill/>
          </a:ln>
        </p:spPr>
      </p:pic>
      <p:sp>
        <p:nvSpPr>
          <p:cNvPr id="173" name="Google Shape;173;p11"/>
          <p:cNvSpPr txBox="1"/>
          <p:nvPr/>
        </p:nvSpPr>
        <p:spPr>
          <a:xfrm>
            <a:off x="5499931" y="2204897"/>
            <a:ext cx="6100482"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La Sagra Prosecco is a brand with a rich history and a passion for creating exceptional sparkling wines that delight the senses. The brand takes its name from the Italian word "sagra," which means festival or celebration. It's a name that perfectly captures the essence of the wine - a drink that's perfect for any occasion.</a:t>
            </a:r>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The story of La Sagra Prosecco begins in the sparse red dirt of the Riverina. The region is renowned for producing some of the finest Proseccoso, and La Sagra is no exception.</a:t>
            </a:r>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La Sagra Prosecco is more than just a wine; it's a celebration of life and all the special moments that make it worth living. Whether you're enjoying a glass of La Sagra Prosecco with friends or sipping it alone, the wine transports you to the countryside and fills you with a sense of joy and celebration.</a:t>
            </a:r>
            <a:endParaRPr/>
          </a:p>
          <a:p>
            <a:pPr indent="0" lvl="0" marL="0" marR="0" rtl="0" algn="l">
              <a:spcBef>
                <a:spcPts val="0"/>
              </a:spcBef>
              <a:spcAft>
                <a:spcPts val="0"/>
              </a:spcAft>
              <a:buNone/>
            </a:pPr>
            <a:r>
              <a:t/>
            </a:r>
            <a:endParaRPr b="0" i="0" sz="11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In the end, La Sagra Prosecco is a brand that's rooted in tradition but always looking to the future. It's a brand that's committed to producing exceptional sparkling wines that are both delicious and sustainable. So raise a glass to La Sagra Prosecco and celebrate the joy of life with every sip.</a:t>
            </a:r>
            <a:endParaRPr/>
          </a:p>
          <a:p>
            <a:pPr indent="0" lvl="0" marL="0" marR="0" rtl="0" algn="l">
              <a:spcBef>
                <a:spcPts val="0"/>
              </a:spcBef>
              <a:spcAft>
                <a:spcPts val="0"/>
              </a:spcAft>
              <a:buNone/>
            </a:pPr>
            <a:br>
              <a:rPr lang="en-US" sz="1100">
                <a:solidFill>
                  <a:schemeClr val="dk1"/>
                </a:solidFill>
                <a:latin typeface="Arial"/>
                <a:ea typeface="Arial"/>
                <a:cs typeface="Arial"/>
                <a:sym typeface="Arial"/>
              </a:rPr>
            </a:br>
            <a:br>
              <a:rPr lang="en-US" sz="1100">
                <a:solidFill>
                  <a:schemeClr val="dk1"/>
                </a:solidFill>
                <a:latin typeface="Arial"/>
                <a:ea typeface="Arial"/>
                <a:cs typeface="Arial"/>
                <a:sym typeface="Arial"/>
              </a:rPr>
            </a:br>
            <a:endParaRPr b="0" sz="1100">
              <a:solidFill>
                <a:schemeClr val="dk1"/>
              </a:solidFill>
              <a:latin typeface="Arial"/>
              <a:ea typeface="Arial"/>
              <a:cs typeface="Arial"/>
              <a:sym typeface="Arial"/>
            </a:endParaRPr>
          </a:p>
        </p:txBody>
      </p:sp>
      <p:sp>
        <p:nvSpPr>
          <p:cNvPr id="174" name="Google Shape;174;p11"/>
          <p:cNvSpPr txBox="1"/>
          <p:nvPr/>
        </p:nvSpPr>
        <p:spPr>
          <a:xfrm>
            <a:off x="5499931" y="4996653"/>
            <a:ext cx="298964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strike="noStrike">
                <a:solidFill>
                  <a:srgbClr val="000000"/>
                </a:solidFill>
                <a:latin typeface="Arial"/>
                <a:ea typeface="Arial"/>
                <a:cs typeface="Arial"/>
                <a:sym typeface="Arial"/>
              </a:rPr>
              <a:t>RANGE: </a:t>
            </a:r>
            <a:endParaRPr/>
          </a:p>
          <a:p>
            <a:pPr indent="0" lvl="0" marL="0" marR="0" rtl="0" algn="l">
              <a:spcBef>
                <a:spcPts val="0"/>
              </a:spcBef>
              <a:spcAft>
                <a:spcPts val="0"/>
              </a:spcAft>
              <a:buNone/>
            </a:pPr>
            <a:r>
              <a:t/>
            </a:r>
            <a:endParaRPr b="0"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b="1" i="0" lang="en-US" sz="1000" u="none" strike="noStrike">
                <a:solidFill>
                  <a:srgbClr val="1D1D1D"/>
                </a:solidFill>
                <a:latin typeface="Arial"/>
                <a:ea typeface="Arial"/>
                <a:cs typeface="Arial"/>
                <a:sym typeface="Arial"/>
              </a:rPr>
              <a:t> </a:t>
            </a:r>
            <a:r>
              <a:rPr i="0" lang="en-US" sz="1000" u="none" strike="noStrike">
                <a:solidFill>
                  <a:srgbClr val="1D1D1D"/>
                </a:solidFill>
                <a:latin typeface="Arial"/>
                <a:ea typeface="Arial"/>
                <a:cs typeface="Arial"/>
                <a:sym typeface="Arial"/>
              </a:rPr>
              <a:t>PROSECO D.O.C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80" name="Google Shape;180;p12"/>
          <p:cNvPicPr preferRelativeResize="0"/>
          <p:nvPr>
            <p:ph idx="1" type="body"/>
          </p:nvPr>
        </p:nvPicPr>
        <p:blipFill rotWithShape="1">
          <a:blip r:embed="rId3">
            <a:alphaModFix/>
          </a:blip>
          <a:srcRect b="0" l="0" r="0" t="0"/>
          <a:stretch/>
        </p:blipFill>
        <p:spPr>
          <a:xfrm>
            <a:off x="1" y="0"/>
            <a:ext cx="12191998" cy="6857998"/>
          </a:xfrm>
          <a:prstGeom prst="rect">
            <a:avLst/>
          </a:prstGeom>
          <a:noFill/>
          <a:ln>
            <a:noFill/>
          </a:ln>
        </p:spPr>
      </p:pic>
      <p:sp>
        <p:nvSpPr>
          <p:cNvPr id="181" name="Google Shape;181;p12"/>
          <p:cNvSpPr/>
          <p:nvPr/>
        </p:nvSpPr>
        <p:spPr>
          <a:xfrm>
            <a:off x="4532733" y="1781895"/>
            <a:ext cx="3529936"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500">
                <a:solidFill>
                  <a:schemeClr val="dk1"/>
                </a:solidFill>
                <a:latin typeface="Arial"/>
                <a:ea typeface="Arial"/>
                <a:cs typeface="Arial"/>
                <a:sym typeface="Arial"/>
              </a:rPr>
              <a:t>Boski</a:t>
            </a:r>
            <a:endParaRPr b="0" sz="6000" cap="none">
              <a:solidFill>
                <a:schemeClr val="dk1"/>
              </a:solidFill>
              <a:latin typeface="Arial"/>
              <a:ea typeface="Arial"/>
              <a:cs typeface="Arial"/>
              <a:sym typeface="Arial"/>
            </a:endParaRPr>
          </a:p>
        </p:txBody>
      </p:sp>
      <p:sp>
        <p:nvSpPr>
          <p:cNvPr id="182" name="Google Shape;182;p12"/>
          <p:cNvSpPr txBox="1"/>
          <p:nvPr/>
        </p:nvSpPr>
        <p:spPr>
          <a:xfrm>
            <a:off x="5518038" y="2639463"/>
            <a:ext cx="6100482" cy="26314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Dee Vine Estate has brought a whole new level of excitement to the premixed drink market with our Boski range! Derived from the Polish word for delicious, the name </a:t>
            </a:r>
            <a:endParaRPr b="0" sz="1100">
              <a:solidFill>
                <a:schemeClr val="dk1"/>
              </a:solidFill>
              <a:latin typeface="Arial"/>
              <a:ea typeface="Arial"/>
              <a:cs typeface="Arial"/>
              <a:sym typeface="Arial"/>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Boski perfectly captures the sweet and natural flavors of our grape wine drinks.</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With six tantalizing varieties to choose from, including refreshing Watermelon, and fruity Passionfruit, the hardest decision will be picking just one. Each Boski is crafted with care and precision to ensure that every sip is bursting with flavor and refreshment.</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Whether you're sipping Boski by the pool or sharing a bottle with friends at a barbecue, our drinks are the perfect way to add a touch of fun and flavor to any occasion. So why not try our Boski range today and discover why it's quickly becoming a favorite among wine lovers everywhere?</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lang="en-US" sz="1100">
                <a:solidFill>
                  <a:schemeClr val="dk1"/>
                </a:solidFill>
                <a:latin typeface="Arial"/>
                <a:ea typeface="Arial"/>
                <a:cs typeface="Arial"/>
                <a:sym typeface="Arial"/>
              </a:rPr>
            </a:br>
            <a:br>
              <a:rPr lang="en-US" sz="1100">
                <a:solidFill>
                  <a:schemeClr val="dk1"/>
                </a:solidFill>
                <a:latin typeface="Arial"/>
                <a:ea typeface="Arial"/>
                <a:cs typeface="Arial"/>
                <a:sym typeface="Arial"/>
              </a:rPr>
            </a:br>
            <a:endParaRPr b="0" sz="1100">
              <a:solidFill>
                <a:schemeClr val="dk1"/>
              </a:solidFill>
              <a:latin typeface="Arial"/>
              <a:ea typeface="Arial"/>
              <a:cs typeface="Arial"/>
              <a:sym typeface="Arial"/>
            </a:endParaRPr>
          </a:p>
        </p:txBody>
      </p:sp>
      <p:sp>
        <p:nvSpPr>
          <p:cNvPr id="183" name="Google Shape;183;p12"/>
          <p:cNvSpPr txBox="1"/>
          <p:nvPr/>
        </p:nvSpPr>
        <p:spPr>
          <a:xfrm>
            <a:off x="5524316" y="4957537"/>
            <a:ext cx="298964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rgbClr val="000000"/>
                </a:solidFill>
                <a:latin typeface="Arial"/>
                <a:ea typeface="Arial"/>
                <a:cs typeface="Arial"/>
                <a:sym typeface="Arial"/>
              </a:rPr>
              <a:t>RANGE</a:t>
            </a:r>
            <a:r>
              <a:rPr b="1" i="0" lang="en-US" sz="1000" u="none" strike="noStrike">
                <a:solidFill>
                  <a:srgbClr val="000000"/>
                </a:solidFill>
                <a:latin typeface="Arial"/>
                <a:ea typeface="Arial"/>
                <a:cs typeface="Arial"/>
                <a:sym typeface="Arial"/>
              </a:rPr>
              <a:t>:</a:t>
            </a:r>
            <a:r>
              <a:rPr i="0" lang="en-US" sz="1000" u="none" strike="noStrike">
                <a:solidFill>
                  <a:srgbClr val="000000"/>
                </a:solidFill>
                <a:latin typeface="Arial"/>
                <a:ea typeface="Arial"/>
                <a:cs typeface="Arial"/>
                <a:sym typeface="Arial"/>
              </a:rPr>
              <a:t> </a:t>
            </a:r>
            <a:endParaRPr/>
          </a:p>
          <a:p>
            <a:pPr indent="0" lvl="0" marL="0" marR="0" rtl="0" algn="l">
              <a:spcBef>
                <a:spcPts val="0"/>
              </a:spcBef>
              <a:spcAft>
                <a:spcPts val="0"/>
              </a:spcAft>
              <a:buNone/>
            </a:pPr>
            <a:r>
              <a:t/>
            </a:r>
            <a:endParaRPr b="0"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GUAVA</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STRAWBERRY</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RASPBERRY</a:t>
            </a:r>
            <a:endParaRPr/>
          </a:p>
        </p:txBody>
      </p:sp>
      <p:sp>
        <p:nvSpPr>
          <p:cNvPr id="184" name="Google Shape;184;p12"/>
          <p:cNvSpPr txBox="1"/>
          <p:nvPr/>
        </p:nvSpPr>
        <p:spPr>
          <a:xfrm>
            <a:off x="7019138" y="5096036"/>
            <a:ext cx="2989645" cy="6924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PINEAPPLE</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WATERMELON</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ORANGE PASSIONFRUIT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90" name="Google Shape;190;p13"/>
          <p:cNvPicPr preferRelativeResize="0"/>
          <p:nvPr>
            <p:ph idx="1" type="body"/>
          </p:nvPr>
        </p:nvPicPr>
        <p:blipFill rotWithShape="1">
          <a:blip r:embed="rId3">
            <a:alphaModFix/>
          </a:blip>
          <a:srcRect b="0" l="0" r="0" t="0"/>
          <a:stretch/>
        </p:blipFill>
        <p:spPr>
          <a:xfrm>
            <a:off x="1" y="0"/>
            <a:ext cx="12191998"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96" name="Google Shape;196;p14"/>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
        <p:nvSpPr>
          <p:cNvPr id="197" name="Google Shape;197;p14"/>
          <p:cNvSpPr txBox="1"/>
          <p:nvPr/>
        </p:nvSpPr>
        <p:spPr>
          <a:xfrm>
            <a:off x="838200" y="2055813"/>
            <a:ext cx="4378500" cy="409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 Our global reach is extensive, with 40 unique varieties exported to more than 10 countries worldwide.</a:t>
            </a:r>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 </a:t>
            </a:r>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 We have crushed over 20,000 tonnes of grapes during our 2023 vintage, ready for the winemaking process.</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 Our team is the backbone of our operation, with over 40 employees working year-round and 70 during the busy vintage season.</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 We're proud to maintain a consistent export volume, with an average of 20 containers per month shipped to various destinations around the world.</a:t>
            </a:r>
            <a:endParaRPr sz="2000">
              <a:solidFill>
                <a:schemeClr val="dk1"/>
              </a:solidFill>
              <a:latin typeface="Arial"/>
              <a:ea typeface="Arial"/>
              <a:cs typeface="Arial"/>
              <a:sym typeface="Arial"/>
            </a:endParaRPr>
          </a:p>
        </p:txBody>
      </p:sp>
      <p:sp>
        <p:nvSpPr>
          <p:cNvPr id="198" name="Google Shape;198;p14"/>
          <p:cNvSpPr/>
          <p:nvPr/>
        </p:nvSpPr>
        <p:spPr>
          <a:xfrm>
            <a:off x="386246" y="840334"/>
            <a:ext cx="3529936"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500" cap="none">
                <a:solidFill>
                  <a:schemeClr val="dk1"/>
                </a:solidFill>
                <a:latin typeface="Arial"/>
                <a:ea typeface="Arial"/>
                <a:cs typeface="Arial"/>
                <a:sym typeface="Arial"/>
              </a:rPr>
              <a:t>Fun Facts</a:t>
            </a:r>
            <a:endParaRPr b="0" sz="6000"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97" name="Google Shape;97;p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98" name="Google Shape;98;p2"/>
          <p:cNvSpPr/>
          <p:nvPr/>
        </p:nvSpPr>
        <p:spPr>
          <a:xfrm>
            <a:off x="896648" y="906801"/>
            <a:ext cx="3529936"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5500" u="none" cap="none" strike="noStrike">
                <a:solidFill>
                  <a:schemeClr val="dk1"/>
                </a:solidFill>
                <a:latin typeface="Arial"/>
                <a:ea typeface="Arial"/>
                <a:cs typeface="Arial"/>
                <a:sym typeface="Arial"/>
              </a:rPr>
              <a:t>Our </a:t>
            </a:r>
            <a:r>
              <a:rPr b="0" i="0" lang="en-US" sz="6000" u="none" cap="none" strike="noStrike">
                <a:solidFill>
                  <a:schemeClr val="dk1"/>
                </a:solidFill>
                <a:latin typeface="Arial"/>
                <a:ea typeface="Arial"/>
                <a:cs typeface="Arial"/>
                <a:sym typeface="Arial"/>
              </a:rPr>
              <a:t>Story</a:t>
            </a:r>
            <a:endParaRPr/>
          </a:p>
        </p:txBody>
      </p:sp>
      <p:sp>
        <p:nvSpPr>
          <p:cNvPr id="99" name="Google Shape;99;p2"/>
          <p:cNvSpPr txBox="1"/>
          <p:nvPr/>
        </p:nvSpPr>
        <p:spPr>
          <a:xfrm>
            <a:off x="334468" y="5575817"/>
            <a:ext cx="465429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200" u="none" cap="none" strike="noStrike">
                <a:solidFill>
                  <a:schemeClr val="dk1"/>
                </a:solidFill>
                <a:latin typeface="Arial"/>
                <a:ea typeface="Arial"/>
                <a:cs typeface="Arial"/>
                <a:sym typeface="Arial"/>
              </a:rPr>
              <a:t>Adrian Bianchini &amp; Fernando Rombola.</a:t>
            </a:r>
            <a:br>
              <a:rPr b="1" i="1" lang="en-US" sz="1200" u="none" cap="none" strike="noStrike">
                <a:solidFill>
                  <a:schemeClr val="dk1"/>
                </a:solidFill>
                <a:latin typeface="Arial"/>
                <a:ea typeface="Arial"/>
                <a:cs typeface="Arial"/>
                <a:sym typeface="Arial"/>
              </a:rPr>
            </a:br>
            <a:r>
              <a:rPr b="1" i="1" lang="en-US" sz="1200" u="none" cap="none" strike="noStrike">
                <a:solidFill>
                  <a:schemeClr val="dk1"/>
                </a:solidFill>
                <a:latin typeface="Arial"/>
                <a:ea typeface="Arial"/>
                <a:cs typeface="Arial"/>
                <a:sym typeface="Arial"/>
              </a:rPr>
              <a:t>-Directors, Dee Vine Estate</a:t>
            </a:r>
            <a:endParaRPr b="1"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br>
              <a:rPr b="1" i="0" lang="en-US" sz="1200" u="none" cap="none" strike="noStrike">
                <a:solidFill>
                  <a:schemeClr val="dk1"/>
                </a:solidFill>
                <a:latin typeface="Arial"/>
                <a:ea typeface="Arial"/>
                <a:cs typeface="Arial"/>
                <a:sym typeface="Arial"/>
              </a:rPr>
            </a:br>
            <a:endParaRPr b="1" sz="1200">
              <a:solidFill>
                <a:schemeClr val="dk1"/>
              </a:solidFill>
              <a:latin typeface="Arial"/>
              <a:ea typeface="Arial"/>
              <a:cs typeface="Arial"/>
              <a:sym typeface="Arial"/>
            </a:endParaRPr>
          </a:p>
        </p:txBody>
      </p:sp>
      <p:sp>
        <p:nvSpPr>
          <p:cNvPr id="100" name="Google Shape;100;p2"/>
          <p:cNvSpPr txBox="1"/>
          <p:nvPr/>
        </p:nvSpPr>
        <p:spPr>
          <a:xfrm>
            <a:off x="664192" y="2106093"/>
            <a:ext cx="4378362" cy="32726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Dee Vine Estate is a winery established from the traditional family vineyards of Michele and Domenico Scarfone, two brothers that emigrated from Southern Italy in 1956 to settle at Nericon within the Riverina area of Australia.</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They planted the first vines on the property the following year with the vision of producing traditional Italian table wine for the Australian wine drinker.</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Three generations later Adrian Bianchini and Fernando Rombola have significantly expanded from their grandfathers original parcel of land, but follow the same principles; a passion for fine wine and dedication in producing a remarkably distinctive product.</a:t>
            </a:r>
            <a:endParaRPr sz="20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06" name="Google Shape;106;p3"/>
          <p:cNvPicPr preferRelativeResize="0"/>
          <p:nvPr/>
        </p:nvPicPr>
        <p:blipFill rotWithShape="1">
          <a:blip r:embed="rId3">
            <a:alphaModFix/>
          </a:blip>
          <a:srcRect b="0" l="0" r="0" t="0"/>
          <a:stretch/>
        </p:blipFill>
        <p:spPr>
          <a:xfrm>
            <a:off x="1" y="0"/>
            <a:ext cx="12191998" cy="6857999"/>
          </a:xfrm>
          <a:prstGeom prst="rect">
            <a:avLst/>
          </a:prstGeom>
          <a:noFill/>
          <a:ln>
            <a:noFill/>
          </a:ln>
        </p:spPr>
      </p:pic>
      <p:sp>
        <p:nvSpPr>
          <p:cNvPr id="107" name="Google Shape;107;p3"/>
          <p:cNvSpPr/>
          <p:nvPr/>
        </p:nvSpPr>
        <p:spPr>
          <a:xfrm>
            <a:off x="1154834" y="1877426"/>
            <a:ext cx="3529936"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500" cap="none">
                <a:solidFill>
                  <a:schemeClr val="dk1"/>
                </a:solidFill>
                <a:latin typeface="Arial"/>
                <a:ea typeface="Arial"/>
                <a:cs typeface="Arial"/>
                <a:sym typeface="Arial"/>
              </a:rPr>
              <a:t>Our </a:t>
            </a:r>
            <a:r>
              <a:rPr b="0" lang="en-US" sz="6000" cap="none">
                <a:solidFill>
                  <a:schemeClr val="dk1"/>
                </a:solidFill>
                <a:latin typeface="Arial"/>
                <a:ea typeface="Arial"/>
                <a:cs typeface="Arial"/>
                <a:sym typeface="Arial"/>
              </a:rPr>
              <a:t>Winery</a:t>
            </a:r>
            <a:endParaRPr/>
          </a:p>
        </p:txBody>
      </p:sp>
      <p:sp>
        <p:nvSpPr>
          <p:cNvPr id="108" name="Google Shape;108;p3"/>
          <p:cNvSpPr txBox="1"/>
          <p:nvPr/>
        </p:nvSpPr>
        <p:spPr>
          <a:xfrm>
            <a:off x="838200" y="3079827"/>
            <a:ext cx="4378362"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Our site was founded in 1930 by the Rossetto Family.</a:t>
            </a:r>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With many years experience in Viticulture and winemaking, our family owned winery, from past, to present consistently endeavour to provide a heavy emphasis on excellence, quality and service. </a:t>
            </a:r>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Now crushing over 35 000 tonnes, majority of which are from our family grown estate vineyards.</a:t>
            </a:r>
            <a:endParaRPr sz="2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14" name="Google Shape;114;p4"/>
          <p:cNvPicPr preferRelativeResize="0"/>
          <p:nvPr/>
        </p:nvPicPr>
        <p:blipFill rotWithShape="1">
          <a:blip r:embed="rId3">
            <a:alphaModFix/>
          </a:blip>
          <a:srcRect b="0" l="0" r="0" t="0"/>
          <a:stretch/>
        </p:blipFill>
        <p:spPr>
          <a:xfrm>
            <a:off x="2" y="2"/>
            <a:ext cx="12191998" cy="6857998"/>
          </a:xfrm>
          <a:prstGeom prst="rect">
            <a:avLst/>
          </a:prstGeom>
          <a:noFill/>
          <a:ln>
            <a:noFill/>
          </a:ln>
        </p:spPr>
      </p:pic>
      <p:sp>
        <p:nvSpPr>
          <p:cNvPr id="115" name="Google Shape;115;p4"/>
          <p:cNvSpPr/>
          <p:nvPr/>
        </p:nvSpPr>
        <p:spPr>
          <a:xfrm>
            <a:off x="563163" y="982319"/>
            <a:ext cx="7343708"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500" cap="none">
                <a:solidFill>
                  <a:schemeClr val="dk1"/>
                </a:solidFill>
                <a:latin typeface="Arial"/>
                <a:ea typeface="Arial"/>
                <a:cs typeface="Arial"/>
                <a:sym typeface="Arial"/>
              </a:rPr>
              <a:t>Our </a:t>
            </a:r>
            <a:r>
              <a:rPr b="0" lang="en-US" sz="6000" cap="none">
                <a:solidFill>
                  <a:schemeClr val="dk1"/>
                </a:solidFill>
                <a:latin typeface="Arial"/>
                <a:ea typeface="Arial"/>
                <a:cs typeface="Arial"/>
                <a:sym typeface="Arial"/>
              </a:rPr>
              <a:t>Regional Vineyards</a:t>
            </a:r>
            <a:endParaRPr/>
          </a:p>
        </p:txBody>
      </p:sp>
      <p:sp>
        <p:nvSpPr>
          <p:cNvPr id="116" name="Google Shape;116;p4"/>
          <p:cNvSpPr txBox="1"/>
          <p:nvPr/>
        </p:nvSpPr>
        <p:spPr>
          <a:xfrm>
            <a:off x="838200" y="2124127"/>
            <a:ext cx="4378362" cy="32726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The Riverina lies in the south-west region of New South Wales. The area consists of low-lying flood plains, warm to hot climate and an ample supply of water through irrigation that is diverted from the Murrumbidgee river.</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The Riverina has been growing wine grapes since 1913 and is the second largest wine producing region in Australia. The area yields almost three-quarters of the entire annual wine volume of New South Wales.</a:t>
            </a:r>
            <a:endParaRPr/>
          </a:p>
          <a:p>
            <a:pPr indent="0" lvl="0" marL="0" marR="0" rtl="0" algn="l">
              <a:spcBef>
                <a:spcPts val="0"/>
              </a:spcBef>
              <a:spcAft>
                <a:spcPts val="0"/>
              </a:spcAft>
              <a:buNone/>
            </a:pPr>
            <a:r>
              <a:t/>
            </a:r>
            <a:endParaRPr b="0" baseline="30000" i="0" sz="20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baseline="30000" i="0" lang="en-US" sz="2000" u="none" strike="noStrike">
                <a:solidFill>
                  <a:srgbClr val="000000"/>
                </a:solidFill>
                <a:latin typeface="Arial"/>
                <a:ea typeface="Arial"/>
                <a:cs typeface="Arial"/>
                <a:sym typeface="Arial"/>
              </a:rPr>
              <a:t>The main soil type of the Riverina is red-brown earth deposited by ancient streams in the area. It is in these free-draining soils around Griffith that the Dee Vine Estate Vineyards are planted.</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pic>
        <p:nvPicPr>
          <p:cNvPr id="121" name="Google Shape;121;p5"/>
          <p:cNvPicPr preferRelativeResize="0"/>
          <p:nvPr/>
        </p:nvPicPr>
        <p:blipFill rotWithShape="1">
          <a:blip r:embed="rId4">
            <a:alphaModFix/>
          </a:blip>
          <a:srcRect b="0" l="0" r="0" t="0"/>
          <a:stretch/>
        </p:blipFill>
        <p:spPr>
          <a:xfrm>
            <a:off x="0" y="0"/>
            <a:ext cx="12192000" cy="6857999"/>
          </a:xfrm>
          <a:prstGeom prst="rect">
            <a:avLst/>
          </a:prstGeom>
          <a:noFill/>
          <a:ln>
            <a:noFill/>
          </a:ln>
        </p:spPr>
      </p:pic>
      <p:sp>
        <p:nvSpPr>
          <p:cNvPr id="122" name="Google Shape;122;p5"/>
          <p:cNvSpPr txBox="1"/>
          <p:nvPr/>
        </p:nvSpPr>
        <p:spPr>
          <a:xfrm>
            <a:off x="2107966" y="913756"/>
            <a:ext cx="79760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baseline="30000" i="0" lang="en-US" sz="1800" u="none" strike="noStrike">
                <a:solidFill>
                  <a:srgbClr val="000000"/>
                </a:solidFill>
                <a:latin typeface="Cinzel"/>
                <a:ea typeface="Cinzel"/>
                <a:cs typeface="Cinzel"/>
                <a:sym typeface="Cinzel"/>
              </a:rPr>
              <a:t>The Dee Vine Estate range currently features nine brands, including the popular Nericon, Estate Range, 2 Monkeys, Forty Four, D-Reserve, La Sagra, The Drover</a:t>
            </a:r>
            <a:r>
              <a:rPr baseline="30000" lang="en-US" sz="1800">
                <a:solidFill>
                  <a:srgbClr val="000000"/>
                </a:solidFill>
                <a:latin typeface="Cinzel"/>
                <a:ea typeface="Cinzel"/>
                <a:cs typeface="Cinzel"/>
                <a:sym typeface="Cinzel"/>
              </a:rPr>
              <a:t>, boski and mount bingar</a:t>
            </a:r>
            <a:endParaRPr b="0" baseline="30000" i="0" sz="1800" u="none" strike="noStrike">
              <a:solidFill>
                <a:srgbClr val="000000"/>
              </a:solidFill>
              <a:latin typeface="Cinzel"/>
              <a:ea typeface="Cinzel"/>
              <a:cs typeface="Cinzel"/>
              <a:sym typeface="Cinze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28" name="Google Shape;128;p6"/>
          <p:cNvPicPr preferRelativeResize="0"/>
          <p:nvPr>
            <p:ph idx="1" type="body"/>
          </p:nvPr>
        </p:nvPicPr>
        <p:blipFill rotWithShape="1">
          <a:blip r:embed="rId3">
            <a:alphaModFix/>
          </a:blip>
          <a:srcRect b="0" l="0" r="0" t="0"/>
          <a:stretch/>
        </p:blipFill>
        <p:spPr>
          <a:xfrm>
            <a:off x="1" y="0"/>
            <a:ext cx="12191998" cy="6857999"/>
          </a:xfrm>
          <a:prstGeom prst="rect">
            <a:avLst/>
          </a:prstGeom>
          <a:noFill/>
          <a:ln>
            <a:noFill/>
          </a:ln>
        </p:spPr>
      </p:pic>
      <p:sp>
        <p:nvSpPr>
          <p:cNvPr id="129" name="Google Shape;129;p6"/>
          <p:cNvSpPr txBox="1"/>
          <p:nvPr/>
        </p:nvSpPr>
        <p:spPr>
          <a:xfrm>
            <a:off x="5518038" y="2055813"/>
            <a:ext cx="6100482"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Our D Reserve range embodies the Italian concept of "reserve, reserve" which signifies a product that has been set aside for a special purpose. In the context of wine, "D Reserve" is a term used to describe a higher quality wine that has been crafted with meticulous care, resulting in a truly exceptional taste.</a:t>
            </a:r>
            <a:endParaRPr/>
          </a:p>
          <a:p>
            <a:pPr indent="0" lvl="0" marL="0" marR="0" rtl="0" algn="l">
              <a:spcBef>
                <a:spcPts val="0"/>
              </a:spcBef>
              <a:spcAft>
                <a:spcPts val="0"/>
              </a:spcAft>
              <a:buNone/>
            </a:pPr>
            <a:r>
              <a:t/>
            </a:r>
            <a:endParaRPr b="0" i="0" sz="11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This idea inspired us to create our own D Reserve Cabernet Sauvignon in 2018, a wine that we believed deserved a special place in its own price bracket to reflect the time and effort taken in its production. Since then, our D Reserve range has grown to include three wines: Cabernet Sauvignon, Shiraz, and Chardonnay.. All three wines are crafted by our expert winemaking team using only the finest fruit sourced from the prestigious Adelaide Hills in South Australia, resulting in a bold and unique taste that is smooth on the palate.</a:t>
            </a:r>
            <a:endParaRPr/>
          </a:p>
          <a:p>
            <a:pPr indent="0" lvl="0" marL="0" marR="0" rtl="0" algn="l">
              <a:spcBef>
                <a:spcPts val="0"/>
              </a:spcBef>
              <a:spcAft>
                <a:spcPts val="0"/>
              </a:spcAft>
              <a:buNone/>
            </a:pPr>
            <a:r>
              <a:t/>
            </a:r>
            <a:endParaRPr b="0" i="0" sz="11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Unsurprisingly, our D Reserve wines have been a hit with wine enthusiasts of all ages and levels of experience, thanks to their exceptional quality and attention to detail. Whether you're a seasoned wine connoisseur or simply looking for a truly special wine to enjoy on a special occasion, our D Reserve range is sure to impress.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p:txBody>
      </p:sp>
      <p:sp>
        <p:nvSpPr>
          <p:cNvPr id="130" name="Google Shape;130;p6"/>
          <p:cNvSpPr txBox="1"/>
          <p:nvPr/>
        </p:nvSpPr>
        <p:spPr>
          <a:xfrm>
            <a:off x="5518038" y="4915923"/>
            <a:ext cx="298964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strike="noStrike">
                <a:solidFill>
                  <a:srgbClr val="000000"/>
                </a:solidFill>
                <a:latin typeface="Arial"/>
                <a:ea typeface="Arial"/>
                <a:cs typeface="Arial"/>
                <a:sym typeface="Arial"/>
              </a:rPr>
              <a:t>RANGE: </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2019 D-RESERVE SHIRAZ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2018 D-RESERVE CABERNET SAUVIGNON </a:t>
            </a:r>
            <a:endParaRPr/>
          </a:p>
          <a:p>
            <a:pPr indent="-63500" lvl="0" marL="0" marR="0" rtl="0" algn="l">
              <a:spcBef>
                <a:spcPts val="0"/>
              </a:spcBef>
              <a:spcAft>
                <a:spcPts val="0"/>
              </a:spcAft>
              <a:buClr>
                <a:srgbClr val="1D1D1D"/>
              </a:buClr>
              <a:buSzPts val="1000"/>
              <a:buFont typeface="Arial"/>
              <a:buChar char="•"/>
            </a:pPr>
            <a:r>
              <a:rPr lang="en-US" sz="1000">
                <a:solidFill>
                  <a:srgbClr val="1D1D1D"/>
                </a:solidFill>
                <a:latin typeface="Arial"/>
                <a:ea typeface="Arial"/>
                <a:cs typeface="Arial"/>
                <a:sym typeface="Arial"/>
              </a:rPr>
              <a:t> 2021 </a:t>
            </a:r>
            <a:r>
              <a:rPr i="0" lang="en-US" sz="1000" u="none" strike="noStrike">
                <a:solidFill>
                  <a:srgbClr val="1D1D1D"/>
                </a:solidFill>
                <a:latin typeface="Arial"/>
                <a:ea typeface="Arial"/>
                <a:cs typeface="Arial"/>
                <a:sym typeface="Arial"/>
              </a:rPr>
              <a:t>D-RESERVE CHARDONNAY</a:t>
            </a:r>
            <a:endParaRPr sz="10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7"/>
          <p:cNvPicPr preferRelativeResize="0"/>
          <p:nvPr>
            <p:ph idx="1" type="body"/>
          </p:nvPr>
        </p:nvPicPr>
        <p:blipFill rotWithShape="1">
          <a:blip r:embed="rId3">
            <a:alphaModFix/>
          </a:blip>
          <a:srcRect b="0" l="0" r="0" t="0"/>
          <a:stretch/>
        </p:blipFill>
        <p:spPr>
          <a:xfrm>
            <a:off x="1" y="0"/>
            <a:ext cx="12191998" cy="6857998"/>
          </a:xfrm>
          <a:prstGeom prst="rect">
            <a:avLst/>
          </a:prstGeom>
          <a:noFill/>
          <a:ln>
            <a:noFill/>
          </a:ln>
        </p:spPr>
      </p:pic>
      <p:sp>
        <p:nvSpPr>
          <p:cNvPr id="136" name="Google Shape;136;p7"/>
          <p:cNvSpPr txBox="1"/>
          <p:nvPr/>
        </p:nvSpPr>
        <p:spPr>
          <a:xfrm>
            <a:off x="6342439" y="1898194"/>
            <a:ext cx="5400974" cy="26314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Our Drovers range was named after the intrepid drovers who would move their flocks of sheep from vineyard to vineyard, allowing them to graze beneath the vines during the arid months of the year. This rugged and adventurous spirit is reflected in the character of our wines, which are designed to capture the essence of the Australian Outback.</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Bold and robust, The Drover is a classic wine that embodies the rugged beauty and untamed spirit of the land. Crafted from carefully selected grapes, our winemakers use traditional techniques to create rich, complex flavors that are sure to leave a lasting impression on your palate.</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Whether you're enjoying a glass of The Drover after a long day of work or sharing a bottle with friends around the campfire, our wines are the perfect accompaniment to any occasion. So why not raise a glass to the adventurous spirit of the drovers and enjoy a taste of the Outback with our Drovers range?</a:t>
            </a:r>
            <a:endParaRPr b="0" sz="1100">
              <a:solidFill>
                <a:schemeClr val="dk1"/>
              </a:solidFill>
              <a:latin typeface="Arial"/>
              <a:ea typeface="Arial"/>
              <a:cs typeface="Arial"/>
              <a:sym typeface="Arial"/>
            </a:endParaRPr>
          </a:p>
        </p:txBody>
      </p:sp>
      <p:sp>
        <p:nvSpPr>
          <p:cNvPr id="137" name="Google Shape;137;p7"/>
          <p:cNvSpPr txBox="1"/>
          <p:nvPr/>
        </p:nvSpPr>
        <p:spPr>
          <a:xfrm>
            <a:off x="6342439" y="4618883"/>
            <a:ext cx="2646839"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strike="noStrike">
                <a:solidFill>
                  <a:srgbClr val="000000"/>
                </a:solidFill>
                <a:latin typeface="Arial"/>
                <a:ea typeface="Arial"/>
                <a:cs typeface="Arial"/>
                <a:sym typeface="Arial"/>
              </a:rPr>
              <a:t>RANGE: </a:t>
            </a:r>
            <a:endParaRPr/>
          </a:p>
          <a:p>
            <a:pPr indent="0" lvl="0" marL="0" marR="0" rtl="0" algn="l">
              <a:spcBef>
                <a:spcPts val="0"/>
              </a:spcBef>
              <a:spcAft>
                <a:spcPts val="0"/>
              </a:spcAft>
              <a:buNone/>
            </a:pPr>
            <a:r>
              <a:t/>
            </a:r>
            <a:endParaRPr b="0"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b="1" i="0" lang="en-US" sz="1000" u="none" strike="noStrike">
                <a:solidFill>
                  <a:srgbClr val="1D1D1D"/>
                </a:solidFill>
                <a:latin typeface="Arial"/>
                <a:ea typeface="Arial"/>
                <a:cs typeface="Arial"/>
                <a:sym typeface="Arial"/>
              </a:rPr>
              <a:t> </a:t>
            </a:r>
            <a:r>
              <a:rPr i="0" lang="en-US" sz="1000" u="none" strike="noStrike">
                <a:solidFill>
                  <a:srgbClr val="1D1D1D"/>
                </a:solidFill>
                <a:latin typeface="Arial"/>
                <a:ea typeface="Arial"/>
                <a:cs typeface="Arial"/>
                <a:sym typeface="Arial"/>
              </a:rPr>
              <a:t>2022 SWEET RED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SAUVINGNON BLANC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SEMILON SAUVINGNON BLANC </a:t>
            </a:r>
            <a:endParaRPr/>
          </a:p>
          <a:p>
            <a:pPr indent="-63500" lvl="0" marL="0" marR="0" rtl="0" algn="l">
              <a:spcBef>
                <a:spcPts val="0"/>
              </a:spcBef>
              <a:spcAft>
                <a:spcPts val="0"/>
              </a:spcAft>
              <a:buClr>
                <a:srgbClr val="1D1D1D"/>
              </a:buClr>
              <a:buSzPts val="1000"/>
              <a:buFont typeface="Arial"/>
              <a:buChar char="•"/>
            </a:pPr>
            <a:r>
              <a:rPr lang="en-US" sz="1000">
                <a:solidFill>
                  <a:srgbClr val="1D1D1D"/>
                </a:solidFill>
                <a:latin typeface="Arial"/>
                <a:ea typeface="Arial"/>
                <a:cs typeface="Arial"/>
                <a:sym typeface="Arial"/>
              </a:rPr>
              <a:t> 2022 </a:t>
            </a:r>
            <a:r>
              <a:rPr i="0" lang="en-US" sz="1000" u="none" strike="noStrike">
                <a:solidFill>
                  <a:srgbClr val="1D1D1D"/>
                </a:solidFill>
                <a:latin typeface="Arial"/>
                <a:ea typeface="Arial"/>
                <a:cs typeface="Arial"/>
                <a:sym typeface="Arial"/>
              </a:rPr>
              <a:t>MOSCATO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PINK MOSCATO</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PINOT GRIGIO</a:t>
            </a:r>
            <a:endParaRPr/>
          </a:p>
        </p:txBody>
      </p:sp>
      <p:sp>
        <p:nvSpPr>
          <p:cNvPr id="138" name="Google Shape;138;p7"/>
          <p:cNvSpPr txBox="1"/>
          <p:nvPr/>
        </p:nvSpPr>
        <p:spPr>
          <a:xfrm>
            <a:off x="9119082" y="4923920"/>
            <a:ext cx="2227147" cy="861774"/>
          </a:xfrm>
          <a:prstGeom prst="rect">
            <a:avLst/>
          </a:prstGeom>
          <a:noFill/>
          <a:ln>
            <a:noFill/>
          </a:ln>
        </p:spPr>
        <p:txBody>
          <a:bodyPr anchorCtr="0" anchor="t" bIns="45700" lIns="91425" spcFirstLastPara="1" rIns="91425" wrap="square" tIns="45700">
            <a:spAutoFit/>
          </a:bodyPr>
          <a:lstStyle/>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CHARDONNAY</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ROSE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SHIRAZ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SHIRAZ CABERNET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CABERNET SAUVIGNON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44" name="Google Shape;144;p8"/>
          <p:cNvPicPr preferRelativeResize="0"/>
          <p:nvPr>
            <p:ph idx="1" type="body"/>
          </p:nvPr>
        </p:nvPicPr>
        <p:blipFill rotWithShape="1">
          <a:blip r:embed="rId3">
            <a:alphaModFix/>
          </a:blip>
          <a:srcRect b="0" l="0" r="0" t="0"/>
          <a:stretch/>
        </p:blipFill>
        <p:spPr>
          <a:xfrm>
            <a:off x="1" y="0"/>
            <a:ext cx="12191998" cy="6857999"/>
          </a:xfrm>
          <a:prstGeom prst="rect">
            <a:avLst/>
          </a:prstGeom>
          <a:noFill/>
          <a:ln>
            <a:noFill/>
          </a:ln>
        </p:spPr>
      </p:pic>
      <p:sp>
        <p:nvSpPr>
          <p:cNvPr id="145" name="Google Shape;145;p8"/>
          <p:cNvSpPr txBox="1"/>
          <p:nvPr/>
        </p:nvSpPr>
        <p:spPr>
          <a:xfrm>
            <a:off x="5499931" y="2055813"/>
            <a:ext cx="6100482"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Our Estate Range is a tribute to our Italian heritage and the timeless Italian saying, "Il vino della gamma aziendale è buono," meaning "The wine from the company's range is good." We take great pride in selecting only the finest grapes from the Riverina region in Australia to create our Estate Range, using a combination of traditional and modern techniques to craft exceptional red and white wines.</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Our range now consists of six tasteful and affordable varieties, each one carefully crafted with care and passion to deliver a taste that will leave you wanting more. With every bottle of our Estate Range, you can expect to enjoy a wine that has been made with the utmost attention to detail, from grape to bottle.</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It's no surprise that our Estate Range has been well received by wine enthusiasts and casual drinkers alike. Our commitment to quality and passion for winemaking shines through in every bottle, resulting in a range that is both approachable and refined. Whether you're a connoisseur or simply looking for a delicious and affordable wine to enjoy with friends and family, our Estate Range has something for everyone.</a:t>
            </a:r>
            <a:endParaRPr b="0" sz="1100">
              <a:solidFill>
                <a:schemeClr val="dk1"/>
              </a:solidFill>
              <a:latin typeface="Arial"/>
              <a:ea typeface="Arial"/>
              <a:cs typeface="Arial"/>
              <a:sym typeface="Arial"/>
            </a:endParaRPr>
          </a:p>
        </p:txBody>
      </p:sp>
      <p:sp>
        <p:nvSpPr>
          <p:cNvPr id="146" name="Google Shape;146;p8"/>
          <p:cNvSpPr txBox="1"/>
          <p:nvPr/>
        </p:nvSpPr>
        <p:spPr>
          <a:xfrm>
            <a:off x="5499931" y="5002822"/>
            <a:ext cx="3350213"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strike="noStrike">
                <a:solidFill>
                  <a:srgbClr val="000000"/>
                </a:solidFill>
                <a:latin typeface="Arial"/>
                <a:ea typeface="Arial"/>
                <a:cs typeface="Arial"/>
                <a:sym typeface="Arial"/>
              </a:rPr>
              <a:t>RANGE: </a:t>
            </a:r>
            <a:endParaRPr/>
          </a:p>
          <a:p>
            <a:pPr indent="0" lvl="0" marL="0" marR="0" rtl="0" algn="l">
              <a:spcBef>
                <a:spcPts val="0"/>
              </a:spcBef>
              <a:spcAft>
                <a:spcPts val="0"/>
              </a:spcAft>
              <a:buNone/>
            </a:pPr>
            <a:r>
              <a:t/>
            </a:r>
            <a:endParaRPr b="0"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ESTATE RANGE BRUT CUVÉE</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ESTATE RANGE PINOT GRIGIO</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ESTATE RANGE CABERNET SAUVIGNON</a:t>
            </a:r>
            <a:endParaRPr/>
          </a:p>
        </p:txBody>
      </p:sp>
      <p:sp>
        <p:nvSpPr>
          <p:cNvPr id="147" name="Google Shape;147;p8"/>
          <p:cNvSpPr txBox="1"/>
          <p:nvPr/>
        </p:nvSpPr>
        <p:spPr>
          <a:xfrm>
            <a:off x="8695586" y="5284557"/>
            <a:ext cx="2989645" cy="553998"/>
          </a:xfrm>
          <a:prstGeom prst="rect">
            <a:avLst/>
          </a:prstGeom>
          <a:noFill/>
          <a:ln>
            <a:noFill/>
          </a:ln>
        </p:spPr>
        <p:txBody>
          <a:bodyPr anchorCtr="0" anchor="t" bIns="45700" lIns="91425" spcFirstLastPara="1" rIns="91425" wrap="square" tIns="45700">
            <a:spAutoFit/>
          </a:bodyPr>
          <a:lstStyle/>
          <a:p>
            <a:pPr indent="-63500" lvl="0" marL="0" marR="0" rtl="0" algn="l">
              <a:spcBef>
                <a:spcPts val="0"/>
              </a:spcBef>
              <a:spcAft>
                <a:spcPts val="0"/>
              </a:spcAft>
              <a:buClr>
                <a:srgbClr val="1D1D1D"/>
              </a:buClr>
              <a:buSzPts val="1000"/>
              <a:buFont typeface="Arial"/>
              <a:buChar char="•"/>
            </a:pPr>
            <a:r>
              <a:rPr b="1" i="0" lang="en-US" sz="1000" u="none" strike="noStrike">
                <a:solidFill>
                  <a:srgbClr val="1D1D1D"/>
                </a:solidFill>
                <a:latin typeface="Arial"/>
                <a:ea typeface="Arial"/>
                <a:cs typeface="Arial"/>
                <a:sym typeface="Arial"/>
              </a:rPr>
              <a:t> </a:t>
            </a:r>
            <a:r>
              <a:rPr i="0" lang="en-US" sz="1000" u="none" strike="noStrike">
                <a:solidFill>
                  <a:srgbClr val="1D1D1D"/>
                </a:solidFill>
                <a:latin typeface="Arial"/>
                <a:ea typeface="Arial"/>
                <a:cs typeface="Arial"/>
                <a:sym typeface="Arial"/>
              </a:rPr>
              <a:t>2021 ESTATE RANGE SHIRAZ</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ESTATE RANGE SAUVIGNON BLANC </a:t>
            </a:r>
            <a:endParaRPr/>
          </a:p>
          <a:p>
            <a:pPr indent="-63500" lvl="0" marL="0" marR="0" rtl="0" algn="l">
              <a:spcBef>
                <a:spcPts val="0"/>
              </a:spcBef>
              <a:spcAft>
                <a:spcPts val="0"/>
              </a:spcAft>
              <a:buClr>
                <a:srgbClr val="1D1D1D"/>
              </a:buClr>
              <a:buSzPts val="1000"/>
              <a:buFont typeface="Arial"/>
              <a:buChar char="•"/>
            </a:pPr>
            <a:r>
              <a:rPr lang="en-US" sz="1000">
                <a:solidFill>
                  <a:srgbClr val="1D1D1D"/>
                </a:solidFill>
                <a:latin typeface="Arial"/>
                <a:ea typeface="Arial"/>
                <a:cs typeface="Arial"/>
                <a:sym typeface="Arial"/>
              </a:rPr>
              <a:t> 2021 </a:t>
            </a:r>
            <a:r>
              <a:rPr i="0" lang="en-US" sz="1000" u="none" strike="noStrike">
                <a:solidFill>
                  <a:srgbClr val="1D1D1D"/>
                </a:solidFill>
                <a:latin typeface="Arial"/>
                <a:ea typeface="Arial"/>
                <a:cs typeface="Arial"/>
                <a:sym typeface="Arial"/>
              </a:rPr>
              <a:t>ESTATE RANGE MERLOT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53" name="Google Shape;153;p9"/>
          <p:cNvPicPr preferRelativeResize="0"/>
          <p:nvPr>
            <p:ph idx="1" type="body"/>
          </p:nvPr>
        </p:nvPicPr>
        <p:blipFill rotWithShape="1">
          <a:blip r:embed="rId3">
            <a:alphaModFix/>
          </a:blip>
          <a:srcRect b="0" l="0" r="0" t="0"/>
          <a:stretch/>
        </p:blipFill>
        <p:spPr>
          <a:xfrm>
            <a:off x="1" y="0"/>
            <a:ext cx="12191998" cy="6857998"/>
          </a:xfrm>
          <a:prstGeom prst="rect">
            <a:avLst/>
          </a:prstGeom>
          <a:noFill/>
          <a:ln>
            <a:noFill/>
          </a:ln>
        </p:spPr>
      </p:pic>
      <p:sp>
        <p:nvSpPr>
          <p:cNvPr id="154" name="Google Shape;154;p9"/>
          <p:cNvSpPr txBox="1"/>
          <p:nvPr/>
        </p:nvSpPr>
        <p:spPr>
          <a:xfrm>
            <a:off x="5855559" y="1690062"/>
            <a:ext cx="5917341"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The Nericon line of wines pays tribute to the origins of our venture in 1956, when two brothers, Michele and Domenico Scarfone, migrated from Southern Italy and established the Dee Vine Estate winery in Nericon, a small town in the Riverina region of Australia. </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The following year, they planted their first vines with the aim of producing traditional Italian table wines for the Australian market. Today, three generations later, Dee Vine Estate is a renowned winery, owning and operating numerous vineyards in the local area.</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Our Nericon range is a nod to our beginnings, a classic label that embodies quality and timeless sophistication. Featuring eight varieties, including some of our best-sellers, the Nericon range is a well-known brand that has stood the test of time for our valued consumers.</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b="0" lang="en-US" sz="1100">
                <a:solidFill>
                  <a:schemeClr val="dk1"/>
                </a:solidFill>
                <a:latin typeface="Arial"/>
                <a:ea typeface="Arial"/>
                <a:cs typeface="Arial"/>
                <a:sym typeface="Arial"/>
              </a:rPr>
            </a:br>
            <a:r>
              <a:rPr b="0" i="0" lang="en-US" sz="1100" u="none" strike="noStrike">
                <a:solidFill>
                  <a:srgbClr val="000000"/>
                </a:solidFill>
                <a:latin typeface="Arial"/>
                <a:ea typeface="Arial"/>
                <a:cs typeface="Arial"/>
                <a:sym typeface="Arial"/>
              </a:rPr>
              <a:t>With every bottle of Nericon, you can taste the passion and dedication that has gone into making these wines. From our family to yours, we hope that you will enjoy the rich history and tradition that is embedded in every sip of Nericon wine. Whether you're a seasoned wine connoisseur or simply looking for a quality wine to share with loved ones, the Nericon range is sure to impress.</a:t>
            </a:r>
            <a:endParaRPr b="0" sz="1100">
              <a:solidFill>
                <a:schemeClr val="dk1"/>
              </a:solidFill>
              <a:latin typeface="Arial"/>
              <a:ea typeface="Arial"/>
              <a:cs typeface="Arial"/>
              <a:sym typeface="Arial"/>
            </a:endParaRPr>
          </a:p>
          <a:p>
            <a:pPr indent="0" lvl="0" marL="0" marR="0" rtl="0" algn="l">
              <a:spcBef>
                <a:spcPts val="0"/>
              </a:spcBef>
              <a:spcAft>
                <a:spcPts val="0"/>
              </a:spcAft>
              <a:buNone/>
            </a:pPr>
            <a:br>
              <a:rPr lang="en-US" sz="1100">
                <a:solidFill>
                  <a:schemeClr val="dk1"/>
                </a:solidFill>
                <a:latin typeface="Calibri"/>
                <a:ea typeface="Calibri"/>
                <a:cs typeface="Calibri"/>
                <a:sym typeface="Calibri"/>
              </a:rPr>
            </a:br>
            <a:endParaRPr b="0" sz="1100">
              <a:solidFill>
                <a:schemeClr val="dk1"/>
              </a:solidFill>
              <a:latin typeface="Arial"/>
              <a:ea typeface="Arial"/>
              <a:cs typeface="Arial"/>
              <a:sym typeface="Arial"/>
            </a:endParaRPr>
          </a:p>
        </p:txBody>
      </p:sp>
      <p:sp>
        <p:nvSpPr>
          <p:cNvPr id="155" name="Google Shape;155;p9"/>
          <p:cNvSpPr txBox="1"/>
          <p:nvPr/>
        </p:nvSpPr>
        <p:spPr>
          <a:xfrm>
            <a:off x="5855559" y="4983272"/>
            <a:ext cx="298964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strike="noStrike">
                <a:solidFill>
                  <a:srgbClr val="000000"/>
                </a:solidFill>
                <a:latin typeface="Arial"/>
                <a:ea typeface="Arial"/>
                <a:cs typeface="Arial"/>
                <a:sym typeface="Arial"/>
              </a:rPr>
              <a:t>RANGE</a:t>
            </a:r>
            <a:r>
              <a:rPr b="1" i="0" lang="en-US" sz="1000" u="none" strike="noStrike">
                <a:solidFill>
                  <a:srgbClr val="000000"/>
                </a:solidFill>
                <a:latin typeface="Arial"/>
                <a:ea typeface="Arial"/>
                <a:cs typeface="Arial"/>
                <a:sym typeface="Arial"/>
              </a:rPr>
              <a:t>: </a:t>
            </a:r>
            <a:endParaRPr/>
          </a:p>
          <a:p>
            <a:pPr indent="0" lvl="0" marL="0" marR="0" rtl="0" algn="l">
              <a:spcBef>
                <a:spcPts val="0"/>
              </a:spcBef>
              <a:spcAft>
                <a:spcPts val="0"/>
              </a:spcAft>
              <a:buNone/>
            </a:pPr>
            <a:r>
              <a:t/>
            </a:r>
            <a:endParaRPr b="0" sz="1000">
              <a:solidFill>
                <a:schemeClr val="dk1"/>
              </a:solidFill>
              <a:latin typeface="Calibri"/>
              <a:ea typeface="Calibri"/>
              <a:cs typeface="Calibri"/>
              <a:sym typeface="Calibri"/>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2019 NERICON DURIF </a:t>
            </a:r>
            <a:endParaRPr/>
          </a:p>
          <a:p>
            <a:pPr indent="-63500" lvl="0" marL="0" marR="0" rtl="0" algn="l">
              <a:spcBef>
                <a:spcPts val="0"/>
              </a:spcBef>
              <a:spcAft>
                <a:spcPts val="0"/>
              </a:spcAft>
              <a:buClr>
                <a:srgbClr val="1D1D1D"/>
              </a:buClr>
              <a:buSzPts val="1000"/>
              <a:buFont typeface="Arial"/>
              <a:buChar char="•"/>
            </a:pPr>
            <a:r>
              <a:rPr lang="en-US" sz="1000">
                <a:solidFill>
                  <a:srgbClr val="1D1D1D"/>
                </a:solidFill>
                <a:latin typeface="Arial"/>
                <a:ea typeface="Arial"/>
                <a:cs typeface="Arial"/>
                <a:sym typeface="Arial"/>
              </a:rPr>
              <a:t> 2020 </a:t>
            </a:r>
            <a:r>
              <a:rPr i="0" lang="en-US" sz="1000" u="none" strike="noStrike">
                <a:solidFill>
                  <a:srgbClr val="1D1D1D"/>
                </a:solidFill>
                <a:latin typeface="Arial"/>
                <a:ea typeface="Arial"/>
                <a:cs typeface="Arial"/>
                <a:sym typeface="Arial"/>
              </a:rPr>
              <a:t>NERICON SHIRAZ</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NERICON PINOT NOIR</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2019 NERICON CABERNET SAUVIGNON</a:t>
            </a:r>
            <a:endParaRPr/>
          </a:p>
        </p:txBody>
      </p:sp>
      <p:sp>
        <p:nvSpPr>
          <p:cNvPr id="156" name="Google Shape;156;p9"/>
          <p:cNvSpPr txBox="1"/>
          <p:nvPr/>
        </p:nvSpPr>
        <p:spPr>
          <a:xfrm>
            <a:off x="8635426" y="5280742"/>
            <a:ext cx="2989645" cy="707886"/>
          </a:xfrm>
          <a:prstGeom prst="rect">
            <a:avLst/>
          </a:prstGeom>
          <a:noFill/>
          <a:ln>
            <a:noFill/>
          </a:ln>
        </p:spPr>
        <p:txBody>
          <a:bodyPr anchorCtr="0" anchor="t" bIns="45700" lIns="91425" spcFirstLastPara="1" rIns="91425" wrap="square" tIns="45700">
            <a:spAutoFit/>
          </a:bodyPr>
          <a:lstStyle/>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NERICON PINOT GRIGIO </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NERICON SAUVIGNON BLANC</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2022 NERICON ROSÉ</a:t>
            </a:r>
            <a:endParaRPr/>
          </a:p>
          <a:p>
            <a:pPr indent="-63500" lvl="0" marL="0" marR="0" rtl="0" algn="l">
              <a:spcBef>
                <a:spcPts val="0"/>
              </a:spcBef>
              <a:spcAft>
                <a:spcPts val="0"/>
              </a:spcAft>
              <a:buClr>
                <a:srgbClr val="1D1D1D"/>
              </a:buClr>
              <a:buSzPts val="1000"/>
              <a:buFont typeface="Arial"/>
              <a:buChar char="•"/>
            </a:pPr>
            <a:r>
              <a:rPr i="0" lang="en-US" sz="1000" u="none" strike="noStrike">
                <a:solidFill>
                  <a:srgbClr val="1D1D1D"/>
                </a:solidFill>
                <a:latin typeface="Arial"/>
                <a:ea typeface="Arial"/>
                <a:cs typeface="Arial"/>
                <a:sym typeface="Arial"/>
              </a:rPr>
              <a:t> 2021 NERICON CHARDONNAY</a:t>
            </a:r>
            <a:endParaRPr sz="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2023-03-09T21:10:14Z</dcterms:created>
  <dc:creator>Dio</dc:creator>
</cp:coreProperties>
</file>