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3" r:id="rId1"/>
  </p:sldMasterIdLst>
  <p:notesMasterIdLst>
    <p:notesMasterId r:id="rId16"/>
  </p:notesMasterIdLst>
  <p:sldIdLst>
    <p:sldId id="259" r:id="rId2"/>
    <p:sldId id="260" r:id="rId3"/>
    <p:sldId id="261" r:id="rId4"/>
    <p:sldId id="262" r:id="rId5"/>
    <p:sldId id="258" r:id="rId6"/>
    <p:sldId id="265" r:id="rId7"/>
    <p:sldId id="263" r:id="rId8"/>
    <p:sldId id="267" r:id="rId9"/>
    <p:sldId id="264" r:id="rId10"/>
    <p:sldId id="266" r:id="rId11"/>
    <p:sldId id="269" r:id="rId12"/>
    <p:sldId id="270" r:id="rId13"/>
    <p:sldId id="272" r:id="rId14"/>
    <p:sldId id="271"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A147"/>
    <a:srgbClr val="B54C2D"/>
    <a:srgbClr val="B66952"/>
    <a:srgbClr val="B56D45"/>
    <a:srgbClr val="DF985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2949" autoAdjust="0"/>
  </p:normalViewPr>
  <p:slideViewPr>
    <p:cSldViewPr snapToGrid="0">
      <p:cViewPr varScale="1">
        <p:scale>
          <a:sx n="106" d="100"/>
          <a:sy n="106" d="100"/>
        </p:scale>
        <p:origin x="73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A20905-3954-474B-A606-562BCA026DC1}" type="doc">
      <dgm:prSet loTypeId="urn:microsoft.com/office/officeart/2016/7/layout/LinearBlockProcessNumbered" loCatId="process" qsTypeId="urn:microsoft.com/office/officeart/2005/8/quickstyle/simple1" qsCatId="simple" csTypeId="urn:microsoft.com/office/officeart/2005/8/colors/colorful1" csCatId="colorful" phldr="1"/>
      <dgm:spPr/>
      <dgm:t>
        <a:bodyPr/>
        <a:lstStyle/>
        <a:p>
          <a:endParaRPr lang="en-US"/>
        </a:p>
      </dgm:t>
    </dgm:pt>
    <dgm:pt modelId="{579698BD-D232-4926-8D7B-29A69B90858B}" type="pres">
      <dgm:prSet presAssocID="{8AA20905-3954-474B-A606-562BCA026DC1}" presName="Name0" presStyleCnt="0">
        <dgm:presLayoutVars>
          <dgm:animLvl val="lvl"/>
          <dgm:resizeHandles val="exact"/>
        </dgm:presLayoutVars>
      </dgm:prSet>
      <dgm:spPr/>
    </dgm:pt>
  </dgm:ptLst>
  <dgm:cxnLst>
    <dgm:cxn modelId="{0439566F-A180-439C-8FAE-14E400EF2DCF}" type="presOf" srcId="{8AA20905-3954-474B-A606-562BCA026DC1}" destId="{579698BD-D232-4926-8D7B-29A69B90858B}" srcOrd="0" destOrd="0" presId="urn:microsoft.com/office/officeart/2016/7/layout/LinearBlockProcessNumbered"/>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16/7/layout/LinearBlockProcessNumbered">
  <dgm:title val="Linear Block Process Numbered"/>
  <dgm:desc val="Used to show a progression; a timeline; sequential steps in a task, process, or workflow; or to emphasize movement or direction. Automatic numbers have been introduced to show the steps of the process. Level 1 text and Level 2 text both appears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01</a:t>
              </a:r>
            </a:p>
          </dgm:t>
        </dgm:pt>
        <dgm:pt modelId="201" type="sibTrans" cxnId="5">
          <dgm:prSet phldrT="2"/>
          <dgm:t>
            <a:bodyPr/>
            <a:lstStyle/>
            <a:p>
              <a:r>
                <a:t>02</a:t>
              </a:r>
            </a:p>
          </dgm:t>
        </dgm:pt>
        <dgm:pt modelId="301" type="sibTrans" cxnId="6">
          <dgm:prSet phldrT="3"/>
          <dgm:t>
            <a:bodyPr/>
            <a:lstStyle/>
            <a:p>
              <a:r>
                <a:t>03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sibTransNodeRect" op="equ"/>
      <dgm:constr type="primFontSz" for="des" forName="nodeRect" op="equ"/>
    </dgm:constrLst>
    <dgm:ruleLst/>
    <dgm:forEach name="Name4" axis="ch" ptType="node">
      <dgm:layoutNode name="compositeNode">
        <dgm:varLst>
          <dgm:bulletEnabled val="1"/>
        </dgm:varLst>
        <dgm:alg type="composite"/>
        <dgm:constrLst>
          <dgm:constr type="h" refType="w" op="lte" fact="1.2"/>
          <dgm:constr type="w" for="ch" forName="bgRect" refType="w"/>
          <dgm:constr type="h" for="ch" forName="bgRect" refType="h"/>
          <dgm:constr type="t" for="ch" forName="bgRect"/>
          <dgm:constr type="l" for="ch" forName="bgRect"/>
          <dgm:constr type="w" for="ch" forName="sibTransNodeRect" refType="w" refFor="ch" refForName="bgRect"/>
          <dgm:constr type="h" for="ch" forName="sibTransNodeRect" refType="h" refFor="ch" refForName="bgRect" fact="0.4"/>
          <dgm:constr type="t" for="ch" forName="sibTransNodeRect"/>
          <dgm:constr type="l" for="ch" forName="sibTransNodeRect"/>
          <dgm:constr type="r" for="ch" forName="nodeRect" refType="r" refFor="ch" refForName="bgRect"/>
          <dgm:constr type="h" for="ch" forName="nodeRect" refType="h" refFor="ch" refForName="bgRect" fact="0.6"/>
          <dgm:constr type="t" for="ch" forName="nodeRect" refType="b" refFor="ch" refForName="sibTransNodeRect"/>
          <dgm:constr type="l" for="ch" forName="nodeRect" refType="l" refFor="ch" refForName="bgRect"/>
        </dgm:constrLst>
        <dgm:ruleLst>
          <dgm:rule type="w" for="ch" forName="nodeRect" val="NaN" fact="NaN" max="30"/>
        </dgm:ruleLst>
        <dgm:layoutNode name="bgRect" styleLbl="alignNode1">
          <dgm:alg type="sp"/>
          <dgm:shape xmlns:r="http://schemas.openxmlformats.org/officeDocument/2006/relationships" type="rect" r:blip="">
            <dgm:adjLst>
              <dgm:adj idx="1" val="0.05"/>
            </dgm:adjLst>
          </dgm:shape>
          <dgm:presOf axis="self"/>
          <dgm:constrLst/>
          <dgm:ruleLst/>
        </dgm:layoutNode>
        <dgm:forEach name="Name19" axis="followSib" ptType="sibTrans" hideLastTrans="0" cnt="1">
          <dgm:layoutNode name="sibTransNodeRect" styleLbl="alignNode1">
            <dgm:varLst>
              <dgm:chMax val="0"/>
              <dgm:bulletEnabled val="1"/>
            </dgm:varLst>
            <dgm:presOf axis="self"/>
            <dgm:alg type="tx">
              <dgm:param type="parTxLTRAlign" val="l"/>
              <dgm:param type="parTxRTLAlign" val="l"/>
            </dgm:alg>
            <dgm:shape xmlns:r="http://schemas.openxmlformats.org/officeDocument/2006/relationships" type="rect" r:blip="" hideGeom="1">
              <dgm:adjLst/>
            </dgm:shape>
            <dgm:constrLst>
              <dgm:constr type="primFontSz" val="66"/>
              <dgm:constr type="tMarg" val="13"/>
              <dgm:constr type="lMarg" refType="w" fact="0.28"/>
              <dgm:constr type="rMarg" refType="w" fact="0.28"/>
              <dgm:constr type="bMarg" val="13"/>
            </dgm:constrLst>
            <dgm:ruleLst>
              <dgm:rule type="primFontSz" val="14" fact="NaN" max="NaN"/>
              <dgm:rule type="tMarg" val="13" fact="NaN" max="NaN"/>
            </dgm:ruleLst>
          </dgm:layoutNode>
        </dgm:forEach>
        <dgm:layoutNode name="nodeRect" styleLbl="alignNode1" moveWith="bgRect">
          <dgm:varLst>
            <dgm:bulletEnabled val="1"/>
          </dgm:varLst>
          <dgm:alg type="tx">
            <dgm:param type="parTxLTRAlign" val="l"/>
            <dgm:param type="parTxRTLAlign" val="r"/>
            <dgm:param type="txAnchorVert" val="t"/>
            <dgm:param type="stBulletLvl" val="2"/>
          </dgm:alg>
          <dgm:shape xmlns:r="http://schemas.openxmlformats.org/officeDocument/2006/relationships" type="rect" r:blip="" hideGeom="1">
            <dgm:adjLst/>
          </dgm:shape>
          <dgm:presOf axis="desOrSelf" ptType="node"/>
          <dgm:constrLst>
            <dgm:constr type="primFontSz" val="26"/>
            <dgm:constr type="tMarg"/>
            <dgm:constr type="lMarg" refType="w" fact="0.28"/>
            <dgm:constr type="rMarg" refType="w" fact="0.28"/>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1">
            <a:buAutoNum type="arabicParenBoth"/>
          </dgm1611:buPr>
        </dgm1611:autoBuNodeInfo>
      </dgm1611:autoBuNodeInfoLst>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H"/>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8C687E-9F00-4012-BD24-6B95219055BD}" type="datetimeFigureOut">
              <a:rPr lang="en-PH" smtClean="0"/>
              <a:t>03/05/2023</a:t>
            </a:fld>
            <a:endParaRPr lang="en-PH"/>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PH"/>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H"/>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2B565A-BDCE-4994-99DD-07585FB9A7CC}" type="slidenum">
              <a:rPr lang="en-PH" smtClean="0"/>
              <a:t>‹#›</a:t>
            </a:fld>
            <a:endParaRPr lang="en-PH"/>
          </a:p>
        </p:txBody>
      </p:sp>
    </p:spTree>
    <p:extLst>
      <p:ext uri="{BB962C8B-B14F-4D97-AF65-F5344CB8AC3E}">
        <p14:creationId xmlns:p14="http://schemas.microsoft.com/office/powerpoint/2010/main" val="33126403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8D38747-4367-4BD2-8D51-C97E202738E2}" type="datetime1">
              <a:rPr lang="en-US" smtClean="0"/>
              <a:t>5/3/2023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5701884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17E833E-1B6D-415F-AD29-75AE8C43BD0D}" type="datetime1">
              <a:rPr lang="en-US" smtClean="0"/>
              <a:t>5/3/2023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52875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52596F-08A7-4B70-989A-F2B1CF31E66B}" type="datetime1">
              <a:rPr lang="en-US" smtClean="0"/>
              <a:t>5/3/2023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70373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C55A3C-5767-4844-A0A3-83778C2E5409}" type="datetime1">
              <a:rPr lang="en-US" smtClean="0"/>
              <a:t>5/3/2023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034373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E507A8-A5CF-4D38-AB86-7EDDA87A85D4}" type="datetime1">
              <a:rPr lang="en-US" smtClean="0"/>
              <a:t>5/3/2023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34945800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DFCD27C-8599-43EF-BA1D-14DDC1946E06}" type="datetime1">
              <a:rPr lang="en-US" smtClean="0"/>
              <a:t>5/3/2023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855242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9343D99-809A-49C0-96E5-4250D0B498EE}" type="datetime1">
              <a:rPr lang="en-US" smtClean="0"/>
              <a:t>5/3/2023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1325166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143DE9B-B678-4EFB-BB7D-A4370204A0B0}" type="datetime1">
              <a:rPr lang="en-US" smtClean="0"/>
              <a:t>5/3/2023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9814879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8812DA-F765-4142-A6A3-A8ED7235E082}" type="datetime1">
              <a:rPr lang="en-US" smtClean="0"/>
              <a:t>5/3/2023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160253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E0277FD-7DE6-41D4-930D-AC99F5AFE54E}" type="datetime1">
              <a:rPr lang="en-US" smtClean="0"/>
              <a:t>5/3/2023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3626123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EA15526-7079-4B7B-987C-1B5FAE11A0FF}" type="datetime1">
              <a:rPr lang="en-US" smtClean="0"/>
              <a:t>5/3/2023</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1241267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3ED0CC-082F-4160-86E5-0D6041F12778}" type="datetime1">
              <a:rPr lang="en-US" smtClean="0"/>
              <a:t>5/3/2023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98EE3D-8CD1-4C3F-BD1C-C98C9596463C}" type="slidenum">
              <a:rPr lang="en-US" smtClean="0"/>
              <a:t>‹#›</a:t>
            </a:fld>
            <a:endParaRPr lang="en-US" dirty="0"/>
          </a:p>
        </p:txBody>
      </p:sp>
    </p:spTree>
    <p:extLst>
      <p:ext uri="{BB962C8B-B14F-4D97-AF65-F5344CB8AC3E}">
        <p14:creationId xmlns:p14="http://schemas.microsoft.com/office/powerpoint/2010/main" val="714317025"/>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sp>
        <p:nvSpPr>
          <p:cNvPr id="8" name="Subtitle 7">
            <a:extLst>
              <a:ext uri="{FF2B5EF4-FFF2-40B4-BE49-F238E27FC236}">
                <a16:creationId xmlns:a16="http://schemas.microsoft.com/office/drawing/2014/main" id="{12AB5536-7DD3-46CF-87BC-502880AA18A7}"/>
              </a:ext>
            </a:extLst>
          </p:cNvPr>
          <p:cNvSpPr>
            <a:spLocks noGrp="1"/>
          </p:cNvSpPr>
          <p:nvPr>
            <p:ph type="subTitle" idx="1"/>
          </p:nvPr>
        </p:nvSpPr>
        <p:spPr/>
        <p:txBody>
          <a:bodyPr/>
          <a:lstStyle/>
          <a:p>
            <a:endParaRPr lang="en-PH" dirty="0"/>
          </a:p>
        </p:txBody>
      </p:sp>
      <p:pic>
        <p:nvPicPr>
          <p:cNvPr id="10" name="Picture 9">
            <a:extLst>
              <a:ext uri="{FF2B5EF4-FFF2-40B4-BE49-F238E27FC236}">
                <a16:creationId xmlns:a16="http://schemas.microsoft.com/office/drawing/2014/main" id="{996B0A5E-A346-412B-90AD-D0150A13407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2000" cy="6857999"/>
          </a:xfrm>
          <a:prstGeom prst="rect">
            <a:avLst/>
          </a:prstGeom>
        </p:spPr>
      </p:pic>
      <p:pic>
        <p:nvPicPr>
          <p:cNvPr id="12" name="Picture 11">
            <a:extLst>
              <a:ext uri="{FF2B5EF4-FFF2-40B4-BE49-F238E27FC236}">
                <a16:creationId xmlns:a16="http://schemas.microsoft.com/office/drawing/2014/main" id="{E24E0321-BDAC-4CA0-BD79-FC7EA4D62DEF}"/>
              </a:ext>
            </a:extLst>
          </p:cNvPr>
          <p:cNvPicPr>
            <a:picLocks noChangeAspect="1"/>
          </p:cNvPicPr>
          <p:nvPr/>
        </p:nvPicPr>
        <p:blipFill rotWithShape="1">
          <a:blip r:embed="rId4">
            <a:extLst>
              <a:ext uri="{28A0092B-C50C-407E-A947-70E740481C1C}">
                <a14:useLocalDpi xmlns:a14="http://schemas.microsoft.com/office/drawing/2010/main" val="0"/>
              </a:ext>
            </a:extLst>
          </a:blip>
          <a:srcRect l="-477" r="68664"/>
          <a:stretch/>
        </p:blipFill>
        <p:spPr>
          <a:xfrm>
            <a:off x="198408" y="214269"/>
            <a:ext cx="1306018" cy="1295400"/>
          </a:xfrm>
          <a:prstGeom prst="rect">
            <a:avLst/>
          </a:prstGeom>
        </p:spPr>
      </p:pic>
      <p:pic>
        <p:nvPicPr>
          <p:cNvPr id="13" name="Picture 12">
            <a:extLst>
              <a:ext uri="{FF2B5EF4-FFF2-40B4-BE49-F238E27FC236}">
                <a16:creationId xmlns:a16="http://schemas.microsoft.com/office/drawing/2014/main" id="{70D7CC12-4B42-44DA-B3D6-DED66F86B025}"/>
              </a:ext>
            </a:extLst>
          </p:cNvPr>
          <p:cNvPicPr>
            <a:picLocks noChangeAspect="1"/>
          </p:cNvPicPr>
          <p:nvPr/>
        </p:nvPicPr>
        <p:blipFill rotWithShape="1">
          <a:blip r:embed="rId4">
            <a:extLst>
              <a:ext uri="{28A0092B-C50C-407E-A947-70E740481C1C}">
                <a14:useLocalDpi xmlns:a14="http://schemas.microsoft.com/office/drawing/2010/main" val="0"/>
              </a:ext>
            </a:extLst>
          </a:blip>
          <a:srcRect l="30720" t="36049" b="21209"/>
          <a:stretch/>
        </p:blipFill>
        <p:spPr>
          <a:xfrm>
            <a:off x="1504426" y="585132"/>
            <a:ext cx="2844130" cy="553674"/>
          </a:xfrm>
          <a:prstGeom prst="rect">
            <a:avLst/>
          </a:prstGeom>
        </p:spPr>
      </p:pic>
    </p:spTree>
    <p:extLst>
      <p:ext uri="{BB962C8B-B14F-4D97-AF65-F5344CB8AC3E}">
        <p14:creationId xmlns:p14="http://schemas.microsoft.com/office/powerpoint/2010/main" val="6337383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ACEA3C-37C9-4D69-AC92-0FB645F248FB}"/>
              </a:ext>
            </a:extLst>
          </p:cNvPr>
          <p:cNvSpPr>
            <a:spLocks noGrp="1"/>
          </p:cNvSpPr>
          <p:nvPr>
            <p:ph type="title"/>
          </p:nvPr>
        </p:nvSpPr>
        <p:spPr/>
        <p:txBody>
          <a:bodyPr/>
          <a:lstStyle/>
          <a:p>
            <a:endParaRPr lang="en-PH"/>
          </a:p>
        </p:txBody>
      </p:sp>
      <p:pic>
        <p:nvPicPr>
          <p:cNvPr id="5" name="Content Placeholder 4">
            <a:extLst>
              <a:ext uri="{FF2B5EF4-FFF2-40B4-BE49-F238E27FC236}">
                <a16:creationId xmlns:a16="http://schemas.microsoft.com/office/drawing/2014/main" id="{67C9C650-81B3-4988-939E-64A41A73D3E8}"/>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1" y="0"/>
            <a:ext cx="12191998" cy="6857999"/>
          </a:xfrm>
        </p:spPr>
      </p:pic>
      <p:sp>
        <p:nvSpPr>
          <p:cNvPr id="7" name="TextBox 6">
            <a:extLst>
              <a:ext uri="{FF2B5EF4-FFF2-40B4-BE49-F238E27FC236}">
                <a16:creationId xmlns:a16="http://schemas.microsoft.com/office/drawing/2014/main" id="{26569BFF-633C-4175-B2C9-F18679D6BE02}"/>
              </a:ext>
            </a:extLst>
          </p:cNvPr>
          <p:cNvSpPr txBox="1"/>
          <p:nvPr/>
        </p:nvSpPr>
        <p:spPr>
          <a:xfrm>
            <a:off x="5674834" y="2363521"/>
            <a:ext cx="5917341" cy="461665"/>
          </a:xfrm>
          <a:prstGeom prst="rect">
            <a:avLst/>
          </a:prstGeom>
          <a:noFill/>
        </p:spPr>
        <p:txBody>
          <a:bodyPr wrap="square" rtlCol="0">
            <a:spAutoFit/>
          </a:bodyPr>
          <a:lstStyle/>
          <a:p>
            <a:br>
              <a:rPr lang="en-US" sz="1200" dirty="0"/>
            </a:br>
            <a:endParaRPr lang="en-US" sz="1200" b="0" dirty="0">
              <a:effectLst/>
              <a:latin typeface="Museo Sans 100" panose="02000000000000000000" pitchFamily="50" charset="0"/>
            </a:endParaRPr>
          </a:p>
        </p:txBody>
      </p:sp>
      <p:sp>
        <p:nvSpPr>
          <p:cNvPr id="8" name="TextBox 7">
            <a:extLst>
              <a:ext uri="{FF2B5EF4-FFF2-40B4-BE49-F238E27FC236}">
                <a16:creationId xmlns:a16="http://schemas.microsoft.com/office/drawing/2014/main" id="{E6621E9B-7FD5-4DBC-83A8-0006E739AC21}"/>
              </a:ext>
            </a:extLst>
          </p:cNvPr>
          <p:cNvSpPr txBox="1"/>
          <p:nvPr/>
        </p:nvSpPr>
        <p:spPr>
          <a:xfrm>
            <a:off x="5674834" y="4432254"/>
            <a:ext cx="2989645" cy="1023357"/>
          </a:xfrm>
          <a:prstGeom prst="rect">
            <a:avLst/>
          </a:prstGeom>
          <a:noFill/>
        </p:spPr>
        <p:txBody>
          <a:bodyPr wrap="square" rtlCol="0">
            <a:spAutoFit/>
          </a:bodyPr>
          <a:lstStyle/>
          <a:p>
            <a:pPr rtl="0">
              <a:spcBef>
                <a:spcPts val="0"/>
              </a:spcBef>
              <a:spcAft>
                <a:spcPts val="0"/>
              </a:spcAft>
            </a:pPr>
            <a:r>
              <a:rPr lang="en-US" sz="1050" b="1" i="0" u="none" strike="noStrike" dirty="0">
                <a:solidFill>
                  <a:srgbClr val="000000"/>
                </a:solidFill>
                <a:effectLst/>
                <a:latin typeface="Arial" panose="020B0604020202020204" pitchFamily="34" charset="0"/>
              </a:rPr>
              <a:t>RANGE: </a:t>
            </a:r>
          </a:p>
          <a:p>
            <a:pPr rtl="0">
              <a:spcBef>
                <a:spcPts val="0"/>
              </a:spcBef>
              <a:spcAft>
                <a:spcPts val="0"/>
              </a:spcAft>
            </a:pPr>
            <a:endParaRPr lang="en-US" sz="800" b="0" dirty="0">
              <a:effectLst/>
            </a:endParaRPr>
          </a:p>
          <a:p>
            <a:pPr rtl="0" fontAlgn="base">
              <a:spcBef>
                <a:spcPts val="0"/>
              </a:spcBef>
              <a:spcAft>
                <a:spcPts val="0"/>
              </a:spcAft>
              <a:buFont typeface="Arial" panose="020B0604020202020204" pitchFamily="34" charset="0"/>
              <a:buChar char="•"/>
            </a:pPr>
            <a:r>
              <a:rPr lang="en-PH" sz="1050" i="0" u="none" strike="noStrike" dirty="0">
                <a:solidFill>
                  <a:srgbClr val="1D1D1D"/>
                </a:solidFill>
                <a:effectLst/>
                <a:latin typeface="Arial" panose="020B0604020202020204" pitchFamily="34" charset="0"/>
              </a:rPr>
              <a:t> 2022 SEMILLON SAUVIGNON BLANC</a:t>
            </a:r>
          </a:p>
          <a:p>
            <a:pPr rtl="0" fontAlgn="base">
              <a:spcBef>
                <a:spcPts val="0"/>
              </a:spcBef>
              <a:spcAft>
                <a:spcPts val="0"/>
              </a:spcAft>
              <a:buFont typeface="Arial" panose="020B0604020202020204" pitchFamily="34" charset="0"/>
              <a:buChar char="•"/>
            </a:pPr>
            <a:r>
              <a:rPr lang="en-PH" sz="1050" i="0" u="none" strike="noStrike" dirty="0">
                <a:solidFill>
                  <a:srgbClr val="1D1D1D"/>
                </a:solidFill>
                <a:effectLst/>
                <a:latin typeface="Arial" panose="020B0604020202020204" pitchFamily="34" charset="0"/>
              </a:rPr>
              <a:t> 2021 SHIRAZ</a:t>
            </a:r>
          </a:p>
          <a:p>
            <a:pPr rtl="0" fontAlgn="base">
              <a:spcBef>
                <a:spcPts val="0"/>
              </a:spcBef>
              <a:spcAft>
                <a:spcPts val="0"/>
              </a:spcAft>
              <a:buFont typeface="Arial" panose="020B0604020202020204" pitchFamily="34" charset="0"/>
              <a:buChar char="•"/>
            </a:pPr>
            <a:r>
              <a:rPr lang="en-PH" sz="1050" i="0" u="none" strike="noStrike" dirty="0">
                <a:solidFill>
                  <a:srgbClr val="1D1D1D"/>
                </a:solidFill>
                <a:effectLst/>
                <a:latin typeface="Arial" panose="020B0604020202020204" pitchFamily="34" charset="0"/>
              </a:rPr>
              <a:t> 2022 PINK MOSCATO</a:t>
            </a:r>
          </a:p>
          <a:p>
            <a:pPr rtl="0" fontAlgn="base">
              <a:spcBef>
                <a:spcPts val="0"/>
              </a:spcBef>
              <a:spcAft>
                <a:spcPts val="0"/>
              </a:spcAft>
              <a:buFont typeface="Arial" panose="020B0604020202020204" pitchFamily="34" charset="0"/>
              <a:buChar char="•"/>
            </a:pPr>
            <a:r>
              <a:rPr lang="en-PH" sz="1050" i="0" u="none" strike="noStrike" dirty="0">
                <a:solidFill>
                  <a:srgbClr val="1D1D1D"/>
                </a:solidFill>
                <a:effectLst/>
                <a:latin typeface="Arial" panose="020B0604020202020204" pitchFamily="34" charset="0"/>
              </a:rPr>
              <a:t> 2022 MOSCATO</a:t>
            </a:r>
          </a:p>
        </p:txBody>
      </p:sp>
      <p:sp>
        <p:nvSpPr>
          <p:cNvPr id="9" name="TextBox 8">
            <a:extLst>
              <a:ext uri="{FF2B5EF4-FFF2-40B4-BE49-F238E27FC236}">
                <a16:creationId xmlns:a16="http://schemas.microsoft.com/office/drawing/2014/main" id="{24126EB4-7170-4A1F-A7D3-372BE40B918C}"/>
              </a:ext>
            </a:extLst>
          </p:cNvPr>
          <p:cNvSpPr txBox="1"/>
          <p:nvPr/>
        </p:nvSpPr>
        <p:spPr>
          <a:xfrm>
            <a:off x="8511897" y="4681145"/>
            <a:ext cx="2989645" cy="577081"/>
          </a:xfrm>
          <a:prstGeom prst="rect">
            <a:avLst/>
          </a:prstGeom>
          <a:noFill/>
        </p:spPr>
        <p:txBody>
          <a:bodyPr wrap="square" rtlCol="0">
            <a:spAutoFit/>
          </a:bodyPr>
          <a:lstStyle/>
          <a:p>
            <a:pPr rtl="0" fontAlgn="base">
              <a:spcBef>
                <a:spcPts val="0"/>
              </a:spcBef>
              <a:spcAft>
                <a:spcPts val="0"/>
              </a:spcAft>
              <a:buFont typeface="Arial" panose="020B0604020202020204" pitchFamily="34" charset="0"/>
              <a:buChar char="•"/>
            </a:pPr>
            <a:r>
              <a:rPr lang="en-US" sz="1050" i="0" u="none" strike="noStrike" dirty="0">
                <a:solidFill>
                  <a:srgbClr val="1D1D1D"/>
                </a:solidFill>
                <a:effectLst/>
                <a:latin typeface="Arial" panose="020B0604020202020204" pitchFamily="34" charset="0"/>
              </a:rPr>
              <a:t> 2022 CHARDONNAY </a:t>
            </a:r>
          </a:p>
          <a:p>
            <a:pPr rtl="0" fontAlgn="base">
              <a:spcBef>
                <a:spcPts val="0"/>
              </a:spcBef>
              <a:spcAft>
                <a:spcPts val="0"/>
              </a:spcAft>
              <a:buFont typeface="Arial" panose="020B0604020202020204" pitchFamily="34" charset="0"/>
              <a:buChar char="•"/>
            </a:pPr>
            <a:r>
              <a:rPr lang="en-US" sz="1050" i="0" u="none" strike="noStrike" dirty="0">
                <a:solidFill>
                  <a:srgbClr val="1D1D1D"/>
                </a:solidFill>
                <a:effectLst/>
                <a:latin typeface="Arial" panose="020B0604020202020204" pitchFamily="34" charset="0"/>
              </a:rPr>
              <a:t> 2021 MERLOT </a:t>
            </a:r>
          </a:p>
          <a:p>
            <a:pPr rtl="0" fontAlgn="base">
              <a:spcBef>
                <a:spcPts val="0"/>
              </a:spcBef>
              <a:spcAft>
                <a:spcPts val="0"/>
              </a:spcAft>
              <a:buFont typeface="Arial" panose="020B0604020202020204" pitchFamily="34" charset="0"/>
              <a:buChar char="•"/>
            </a:pPr>
            <a:r>
              <a:rPr lang="en-US" sz="1050" dirty="0">
                <a:solidFill>
                  <a:srgbClr val="1D1D1D"/>
                </a:solidFill>
                <a:latin typeface="Arial" panose="020B0604020202020204" pitchFamily="34" charset="0"/>
              </a:rPr>
              <a:t> </a:t>
            </a:r>
            <a:r>
              <a:rPr lang="en-US" sz="1000" i="0" u="none" strike="noStrike" dirty="0">
                <a:solidFill>
                  <a:srgbClr val="1D1D1D"/>
                </a:solidFill>
                <a:effectLst/>
                <a:latin typeface="Arial" panose="020B0604020202020204" pitchFamily="34" charset="0"/>
              </a:rPr>
              <a:t>2021 CABERNET</a:t>
            </a:r>
            <a:r>
              <a:rPr lang="en-US" sz="1050" i="0" u="none" strike="noStrike" dirty="0">
                <a:solidFill>
                  <a:srgbClr val="1D1D1D"/>
                </a:solidFill>
                <a:effectLst/>
                <a:latin typeface="Arial" panose="020B0604020202020204" pitchFamily="34" charset="0"/>
              </a:rPr>
              <a:t> MERLOT</a:t>
            </a:r>
            <a:endParaRPr lang="en-US" sz="800" dirty="0">
              <a:effectLst/>
            </a:endParaRPr>
          </a:p>
        </p:txBody>
      </p:sp>
      <p:sp>
        <p:nvSpPr>
          <p:cNvPr id="11" name="TextBox 10">
            <a:extLst>
              <a:ext uri="{FF2B5EF4-FFF2-40B4-BE49-F238E27FC236}">
                <a16:creationId xmlns:a16="http://schemas.microsoft.com/office/drawing/2014/main" id="{4F627705-7004-4754-86B0-E3FAD7C0D3C3}"/>
              </a:ext>
            </a:extLst>
          </p:cNvPr>
          <p:cNvSpPr txBox="1"/>
          <p:nvPr/>
        </p:nvSpPr>
        <p:spPr>
          <a:xfrm>
            <a:off x="5614238" y="1930820"/>
            <a:ext cx="6100482" cy="3231654"/>
          </a:xfrm>
          <a:prstGeom prst="rect">
            <a:avLst/>
          </a:prstGeom>
          <a:noFill/>
        </p:spPr>
        <p:txBody>
          <a:bodyPr wrap="square" rtlCol="0">
            <a:spAutoFit/>
          </a:bodyPr>
          <a:lstStyle/>
          <a:p>
            <a:pPr algn="just" rtl="0">
              <a:spcBef>
                <a:spcPts val="1200"/>
              </a:spcBef>
              <a:spcAft>
                <a:spcPts val="1200"/>
              </a:spcAft>
            </a:pPr>
            <a:r>
              <a:rPr lang="en-US" sz="1100" dirty="0">
                <a:solidFill>
                  <a:srgbClr val="000000"/>
                </a:solidFill>
                <a:latin typeface="Museo Sans 100" panose="02000000000000000000" pitchFamily="50" charset="0"/>
              </a:rPr>
              <a:t>Discover the playful and vibrant world of Two Monkeys, the beloved brand that has taken the wine industry by storm since its launch in 2012. With a range of seven distinct and high-quality wines, Two Monkeys brings the best of the Riverina Region to your table, without breaking the bank.</a:t>
            </a:r>
          </a:p>
          <a:p>
            <a:pPr algn="just" rtl="0">
              <a:spcBef>
                <a:spcPts val="1200"/>
              </a:spcBef>
              <a:spcAft>
                <a:spcPts val="1200"/>
              </a:spcAft>
            </a:pPr>
            <a:r>
              <a:rPr lang="en-US" sz="1100" dirty="0">
                <a:solidFill>
                  <a:srgbClr val="000000"/>
                </a:solidFill>
                <a:latin typeface="Museo Sans 100" panose="02000000000000000000" pitchFamily="50" charset="0"/>
              </a:rPr>
              <a:t>What sets Two Monkeys apart is their bold, witty and unapologetic label, sure to spark conversations and add a touch of fun to any gathering. It's no wonder that the brand has quickly become a fan </a:t>
            </a:r>
            <a:r>
              <a:rPr lang="en-US" sz="1100" dirty="0" err="1">
                <a:solidFill>
                  <a:srgbClr val="000000"/>
                </a:solidFill>
                <a:latin typeface="Museo Sans 100" panose="02000000000000000000" pitchFamily="50" charset="0"/>
              </a:rPr>
              <a:t>favourite</a:t>
            </a:r>
            <a:r>
              <a:rPr lang="en-US" sz="1100" dirty="0">
                <a:solidFill>
                  <a:srgbClr val="000000"/>
                </a:solidFill>
                <a:latin typeface="Museo Sans 100" panose="02000000000000000000" pitchFamily="50" charset="0"/>
              </a:rPr>
              <a:t>, thanks to its unique personality and exceptional taste.</a:t>
            </a:r>
          </a:p>
          <a:p>
            <a:pPr algn="just" rtl="0">
              <a:spcBef>
                <a:spcPts val="1200"/>
              </a:spcBef>
              <a:spcAft>
                <a:spcPts val="1200"/>
              </a:spcAft>
            </a:pPr>
            <a:r>
              <a:rPr lang="en-US" sz="1100" dirty="0">
                <a:solidFill>
                  <a:srgbClr val="000000"/>
                </a:solidFill>
                <a:latin typeface="Museo Sans 100" panose="02000000000000000000" pitchFamily="50" charset="0"/>
              </a:rPr>
              <a:t>Two monkeys pays homage to the Italian heritage of the Directors Adrian </a:t>
            </a:r>
            <a:r>
              <a:rPr lang="en-US" sz="1100" dirty="0" err="1">
                <a:solidFill>
                  <a:srgbClr val="000000"/>
                </a:solidFill>
                <a:latin typeface="Museo Sans 100" panose="02000000000000000000" pitchFamily="50" charset="0"/>
              </a:rPr>
              <a:t>Bianchini</a:t>
            </a:r>
            <a:r>
              <a:rPr lang="en-US" sz="1100" dirty="0">
                <a:solidFill>
                  <a:srgbClr val="000000"/>
                </a:solidFill>
                <a:latin typeface="Museo Sans 100" panose="02000000000000000000" pitchFamily="50" charset="0"/>
              </a:rPr>
              <a:t> and Fernando </a:t>
            </a:r>
            <a:r>
              <a:rPr lang="en-US" sz="1100" dirty="0" err="1">
                <a:solidFill>
                  <a:srgbClr val="000000"/>
                </a:solidFill>
                <a:latin typeface="Museo Sans 100" panose="02000000000000000000" pitchFamily="50" charset="0"/>
              </a:rPr>
              <a:t>Rombola</a:t>
            </a:r>
            <a:r>
              <a:rPr lang="en-US" sz="1100" dirty="0">
                <a:solidFill>
                  <a:srgbClr val="000000"/>
                </a:solidFill>
                <a:latin typeface="Museo Sans 100" panose="02000000000000000000" pitchFamily="50" charset="0"/>
              </a:rPr>
              <a:t>. These wines represent the playful side of their personalities, and when combined with traditional Italian winemaking techniques, results in a truly one-of-a-kind taste.</a:t>
            </a:r>
          </a:p>
          <a:p>
            <a:br>
              <a:rPr lang="en-US" sz="1100" dirty="0">
                <a:solidFill>
                  <a:srgbClr val="000000"/>
                </a:solidFill>
                <a:latin typeface="Museo Sans 100" panose="02000000000000000000" pitchFamily="50" charset="0"/>
              </a:rPr>
            </a:br>
            <a:br>
              <a:rPr lang="en-US" sz="1100" dirty="0">
                <a:solidFill>
                  <a:srgbClr val="000000"/>
                </a:solidFill>
                <a:latin typeface="Museo Sans 100" panose="02000000000000000000" pitchFamily="50" charset="0"/>
              </a:rPr>
            </a:br>
            <a:br>
              <a:rPr lang="en-US" sz="1100" dirty="0">
                <a:solidFill>
                  <a:srgbClr val="000000"/>
                </a:solidFill>
                <a:latin typeface="Museo Sans 100" panose="02000000000000000000" pitchFamily="50" charset="0"/>
              </a:rPr>
            </a:br>
            <a:endParaRPr lang="en-US" sz="1100" dirty="0">
              <a:solidFill>
                <a:srgbClr val="000000"/>
              </a:solidFill>
              <a:latin typeface="Museo Sans 100" panose="02000000000000000000" pitchFamily="50" charset="0"/>
            </a:endParaRPr>
          </a:p>
        </p:txBody>
      </p:sp>
    </p:spTree>
    <p:extLst>
      <p:ext uri="{BB962C8B-B14F-4D97-AF65-F5344CB8AC3E}">
        <p14:creationId xmlns:p14="http://schemas.microsoft.com/office/powerpoint/2010/main" val="27673850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5AB52-90D0-4D23-8479-FD669FC5AF02}"/>
              </a:ext>
            </a:extLst>
          </p:cNvPr>
          <p:cNvSpPr>
            <a:spLocks noGrp="1"/>
          </p:cNvSpPr>
          <p:nvPr>
            <p:ph type="title"/>
          </p:nvPr>
        </p:nvSpPr>
        <p:spPr/>
        <p:txBody>
          <a:bodyPr/>
          <a:lstStyle/>
          <a:p>
            <a:endParaRPr lang="en-PH"/>
          </a:p>
        </p:txBody>
      </p:sp>
      <p:pic>
        <p:nvPicPr>
          <p:cNvPr id="5" name="Content Placeholder 4">
            <a:extLst>
              <a:ext uri="{FF2B5EF4-FFF2-40B4-BE49-F238E27FC236}">
                <a16:creationId xmlns:a16="http://schemas.microsoft.com/office/drawing/2014/main" id="{D15EE2E3-A9A4-422F-ABE8-9B30B33BFD91}"/>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1" y="0"/>
            <a:ext cx="12191998" cy="6857999"/>
          </a:xfrm>
        </p:spPr>
      </p:pic>
      <p:sp>
        <p:nvSpPr>
          <p:cNvPr id="9" name="TextBox 8">
            <a:extLst>
              <a:ext uri="{FF2B5EF4-FFF2-40B4-BE49-F238E27FC236}">
                <a16:creationId xmlns:a16="http://schemas.microsoft.com/office/drawing/2014/main" id="{0410E2FC-B5C1-453D-8D3B-84697F390D89}"/>
              </a:ext>
            </a:extLst>
          </p:cNvPr>
          <p:cNvSpPr txBox="1"/>
          <p:nvPr/>
        </p:nvSpPr>
        <p:spPr>
          <a:xfrm>
            <a:off x="5499931" y="2204897"/>
            <a:ext cx="6100482" cy="3339376"/>
          </a:xfrm>
          <a:prstGeom prst="rect">
            <a:avLst/>
          </a:prstGeom>
          <a:noFill/>
        </p:spPr>
        <p:txBody>
          <a:bodyPr wrap="square" rtlCol="0">
            <a:spAutoFit/>
          </a:bodyPr>
          <a:lstStyle/>
          <a:p>
            <a:pPr algn="just" rtl="0">
              <a:spcBef>
                <a:spcPts val="1200"/>
              </a:spcBef>
              <a:spcAft>
                <a:spcPts val="1200"/>
              </a:spcAft>
            </a:pPr>
            <a:r>
              <a:rPr lang="en-US" sz="1100" dirty="0">
                <a:solidFill>
                  <a:srgbClr val="000000"/>
                </a:solidFill>
                <a:latin typeface="Museo Sans 100" panose="02000000000000000000" pitchFamily="50" charset="0"/>
              </a:rPr>
              <a:t>La </a:t>
            </a:r>
            <a:r>
              <a:rPr lang="en-US" sz="1100" dirty="0" err="1">
                <a:solidFill>
                  <a:srgbClr val="000000"/>
                </a:solidFill>
                <a:latin typeface="Museo Sans 100" panose="02000000000000000000" pitchFamily="50" charset="0"/>
              </a:rPr>
              <a:t>Sagra</a:t>
            </a:r>
            <a:r>
              <a:rPr lang="en-US" sz="1100" dirty="0">
                <a:solidFill>
                  <a:srgbClr val="000000"/>
                </a:solidFill>
                <a:latin typeface="Museo Sans 100" panose="02000000000000000000" pitchFamily="50" charset="0"/>
              </a:rPr>
              <a:t> Prosecco is a distinguished label with rich heritage and a zealous commitment to crafting an exquisite effervescent wine that delights the senses. The brand derives its name from the Italian term "</a:t>
            </a:r>
            <a:r>
              <a:rPr lang="en-US" sz="1100" dirty="0" err="1">
                <a:solidFill>
                  <a:srgbClr val="000000"/>
                </a:solidFill>
                <a:latin typeface="Museo Sans 100" panose="02000000000000000000" pitchFamily="50" charset="0"/>
              </a:rPr>
              <a:t>sagra</a:t>
            </a:r>
            <a:r>
              <a:rPr lang="en-US" sz="1100" dirty="0">
                <a:solidFill>
                  <a:srgbClr val="000000"/>
                </a:solidFill>
                <a:latin typeface="Museo Sans 100" panose="02000000000000000000" pitchFamily="50" charset="0"/>
              </a:rPr>
              <a:t>," meaning festival or celebration. It's a name that perfectly captures the essence of the wine - a drink that's perfect for any occasion.</a:t>
            </a:r>
          </a:p>
          <a:p>
            <a:pPr algn="just" rtl="0">
              <a:spcBef>
                <a:spcPts val="1500"/>
              </a:spcBef>
              <a:spcAft>
                <a:spcPts val="0"/>
              </a:spcAft>
            </a:pPr>
            <a:r>
              <a:rPr lang="en-US" sz="1100" dirty="0">
                <a:solidFill>
                  <a:srgbClr val="000000"/>
                </a:solidFill>
                <a:latin typeface="Museo Sans 100" panose="02000000000000000000" pitchFamily="50" charset="0"/>
              </a:rPr>
              <a:t>The story of La </a:t>
            </a:r>
            <a:r>
              <a:rPr lang="en-US" sz="1100" dirty="0" err="1">
                <a:solidFill>
                  <a:srgbClr val="000000"/>
                </a:solidFill>
                <a:latin typeface="Museo Sans 100" panose="02000000000000000000" pitchFamily="50" charset="0"/>
              </a:rPr>
              <a:t>Sagra</a:t>
            </a:r>
            <a:r>
              <a:rPr lang="en-US" sz="1100" dirty="0">
                <a:solidFill>
                  <a:srgbClr val="000000"/>
                </a:solidFill>
                <a:latin typeface="Museo Sans 100" panose="02000000000000000000" pitchFamily="50" charset="0"/>
              </a:rPr>
              <a:t> Prosecco begins in the sparse, crimson soil of the Riverina. In a region that is globally renowned for producing some of the finest wines - La </a:t>
            </a:r>
            <a:r>
              <a:rPr lang="en-US" sz="1100" dirty="0" err="1">
                <a:solidFill>
                  <a:srgbClr val="000000"/>
                </a:solidFill>
                <a:latin typeface="Museo Sans 100" panose="02000000000000000000" pitchFamily="50" charset="0"/>
              </a:rPr>
              <a:t>Sagra</a:t>
            </a:r>
            <a:r>
              <a:rPr lang="en-US" sz="1100" dirty="0">
                <a:solidFill>
                  <a:srgbClr val="000000"/>
                </a:solidFill>
                <a:latin typeface="Museo Sans 100" panose="02000000000000000000" pitchFamily="50" charset="0"/>
              </a:rPr>
              <a:t> is no exception. La </a:t>
            </a:r>
            <a:r>
              <a:rPr lang="en-US" sz="1100" dirty="0" err="1">
                <a:solidFill>
                  <a:srgbClr val="000000"/>
                </a:solidFill>
                <a:latin typeface="Museo Sans 100" panose="02000000000000000000" pitchFamily="50" charset="0"/>
              </a:rPr>
              <a:t>Sagra</a:t>
            </a:r>
            <a:r>
              <a:rPr lang="en-US" sz="1100" dirty="0">
                <a:solidFill>
                  <a:srgbClr val="000000"/>
                </a:solidFill>
                <a:latin typeface="Museo Sans 100" panose="02000000000000000000" pitchFamily="50" charset="0"/>
              </a:rPr>
              <a:t> Prosecco is more than just a wine, it is a celebration of life and all the extraordinary moments that make it worth living. </a:t>
            </a:r>
          </a:p>
          <a:p>
            <a:pPr algn="just" rtl="0">
              <a:spcBef>
                <a:spcPts val="1500"/>
              </a:spcBef>
              <a:spcAft>
                <a:spcPts val="0"/>
              </a:spcAft>
            </a:pPr>
            <a:r>
              <a:rPr lang="en-US" sz="1100" dirty="0">
                <a:solidFill>
                  <a:srgbClr val="000000"/>
                </a:solidFill>
                <a:latin typeface="Museo Sans 100" panose="02000000000000000000" pitchFamily="50" charset="0"/>
              </a:rPr>
              <a:t>La </a:t>
            </a:r>
            <a:r>
              <a:rPr lang="en-US" sz="1100" dirty="0" err="1">
                <a:solidFill>
                  <a:srgbClr val="000000"/>
                </a:solidFill>
                <a:latin typeface="Museo Sans 100" panose="02000000000000000000" pitchFamily="50" charset="0"/>
              </a:rPr>
              <a:t>Sagra</a:t>
            </a:r>
            <a:r>
              <a:rPr lang="en-US" sz="1100" dirty="0">
                <a:solidFill>
                  <a:srgbClr val="000000"/>
                </a:solidFill>
                <a:latin typeface="Museo Sans 100" panose="02000000000000000000" pitchFamily="50" charset="0"/>
              </a:rPr>
              <a:t> Prosecco is a label that cherishes tradition while embracing progress. The brand remains dedicated to creating dazzling sparkling wines that are both delectable and sustainable. Let us raise a glass to La </a:t>
            </a:r>
            <a:r>
              <a:rPr lang="en-US" sz="1100" dirty="0" err="1">
                <a:solidFill>
                  <a:srgbClr val="000000"/>
                </a:solidFill>
                <a:latin typeface="Museo Sans 100" panose="02000000000000000000" pitchFamily="50" charset="0"/>
              </a:rPr>
              <a:t>Sagra</a:t>
            </a:r>
            <a:r>
              <a:rPr lang="en-US" sz="1100" dirty="0">
                <a:solidFill>
                  <a:srgbClr val="000000"/>
                </a:solidFill>
                <a:latin typeface="Museo Sans 100" panose="02000000000000000000" pitchFamily="50" charset="0"/>
              </a:rPr>
              <a:t> Prosecco and rejoice in life's </a:t>
            </a:r>
            <a:r>
              <a:rPr lang="en-US" sz="1100" dirty="0" err="1">
                <a:solidFill>
                  <a:srgbClr val="000000"/>
                </a:solidFill>
                <a:latin typeface="Museo Sans 100" panose="02000000000000000000" pitchFamily="50" charset="0"/>
              </a:rPr>
              <a:t>splendour</a:t>
            </a:r>
            <a:r>
              <a:rPr lang="en-US" sz="1100" dirty="0">
                <a:solidFill>
                  <a:srgbClr val="000000"/>
                </a:solidFill>
                <a:latin typeface="Museo Sans 100" panose="02000000000000000000" pitchFamily="50" charset="0"/>
              </a:rPr>
              <a:t> with every sip.</a:t>
            </a:r>
          </a:p>
          <a:p>
            <a:br>
              <a:rPr lang="en-US" sz="1100" dirty="0">
                <a:solidFill>
                  <a:srgbClr val="000000"/>
                </a:solidFill>
                <a:latin typeface="Museo Sans 100" panose="02000000000000000000" pitchFamily="50" charset="0"/>
              </a:rPr>
            </a:br>
            <a:br>
              <a:rPr lang="en-US" sz="1100" dirty="0">
                <a:solidFill>
                  <a:srgbClr val="000000"/>
                </a:solidFill>
                <a:latin typeface="Museo Sans 100" panose="02000000000000000000" pitchFamily="50" charset="0"/>
              </a:rPr>
            </a:br>
            <a:br>
              <a:rPr lang="en-US" sz="1100" dirty="0">
                <a:solidFill>
                  <a:srgbClr val="000000"/>
                </a:solidFill>
                <a:latin typeface="Museo Sans 100" panose="02000000000000000000" pitchFamily="50" charset="0"/>
              </a:rPr>
            </a:br>
            <a:endParaRPr lang="en-US" sz="1100" dirty="0">
              <a:solidFill>
                <a:srgbClr val="000000"/>
              </a:solidFill>
              <a:latin typeface="Museo Sans 100" panose="02000000000000000000" pitchFamily="50" charset="0"/>
            </a:endParaRPr>
          </a:p>
        </p:txBody>
      </p:sp>
      <p:sp>
        <p:nvSpPr>
          <p:cNvPr id="10" name="TextBox 9">
            <a:extLst>
              <a:ext uri="{FF2B5EF4-FFF2-40B4-BE49-F238E27FC236}">
                <a16:creationId xmlns:a16="http://schemas.microsoft.com/office/drawing/2014/main" id="{FA421B65-2C15-4E06-9252-A2635FE65838}"/>
              </a:ext>
            </a:extLst>
          </p:cNvPr>
          <p:cNvSpPr txBox="1"/>
          <p:nvPr/>
        </p:nvSpPr>
        <p:spPr>
          <a:xfrm>
            <a:off x="5499931" y="4996653"/>
            <a:ext cx="2989645" cy="553998"/>
          </a:xfrm>
          <a:prstGeom prst="rect">
            <a:avLst/>
          </a:prstGeom>
          <a:noFill/>
        </p:spPr>
        <p:txBody>
          <a:bodyPr wrap="square" rtlCol="0">
            <a:spAutoFit/>
          </a:bodyPr>
          <a:lstStyle/>
          <a:p>
            <a:pPr rtl="0">
              <a:spcBef>
                <a:spcPts val="0"/>
              </a:spcBef>
              <a:spcAft>
                <a:spcPts val="0"/>
              </a:spcAft>
            </a:pPr>
            <a:r>
              <a:rPr lang="en-US" sz="1000" b="1" i="0" strike="noStrike" dirty="0">
                <a:solidFill>
                  <a:srgbClr val="000000"/>
                </a:solidFill>
                <a:effectLst/>
                <a:latin typeface="Arial" panose="020B0604020202020204" pitchFamily="34" charset="0"/>
              </a:rPr>
              <a:t>RANGE: </a:t>
            </a:r>
          </a:p>
          <a:p>
            <a:pPr rtl="0">
              <a:spcBef>
                <a:spcPts val="0"/>
              </a:spcBef>
              <a:spcAft>
                <a:spcPts val="0"/>
              </a:spcAft>
            </a:pPr>
            <a:endParaRPr lang="en-US" sz="1000" b="0" dirty="0">
              <a:effectLst/>
            </a:endParaRPr>
          </a:p>
          <a:p>
            <a:pPr rtl="0" fontAlgn="base">
              <a:spcBef>
                <a:spcPts val="0"/>
              </a:spcBef>
              <a:spcAft>
                <a:spcPts val="0"/>
              </a:spcAft>
              <a:buFont typeface="Arial" panose="020B0604020202020204" pitchFamily="34" charset="0"/>
              <a:buChar char="•"/>
            </a:pPr>
            <a:r>
              <a:rPr lang="en-US" sz="1000" b="1" i="0" u="none" strike="noStrike" dirty="0">
                <a:solidFill>
                  <a:srgbClr val="1D1D1D"/>
                </a:solidFill>
                <a:effectLst/>
                <a:latin typeface="Arial" panose="020B0604020202020204" pitchFamily="34" charset="0"/>
              </a:rPr>
              <a:t> </a:t>
            </a:r>
            <a:r>
              <a:rPr lang="en-US" sz="1000" i="0" u="none" strike="noStrike" dirty="0">
                <a:solidFill>
                  <a:srgbClr val="1D1D1D"/>
                </a:solidFill>
                <a:effectLst/>
                <a:latin typeface="Arial" panose="020B0604020202020204" pitchFamily="34" charset="0"/>
              </a:rPr>
              <a:t>PROSECO D.O.C</a:t>
            </a:r>
          </a:p>
        </p:txBody>
      </p:sp>
    </p:spTree>
    <p:extLst>
      <p:ext uri="{BB962C8B-B14F-4D97-AF65-F5344CB8AC3E}">
        <p14:creationId xmlns:p14="http://schemas.microsoft.com/office/powerpoint/2010/main" val="41679712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E0051-F6C7-4269-90D1-28C60C0D9D86}"/>
              </a:ext>
            </a:extLst>
          </p:cNvPr>
          <p:cNvSpPr>
            <a:spLocks noGrp="1"/>
          </p:cNvSpPr>
          <p:nvPr>
            <p:ph type="title"/>
          </p:nvPr>
        </p:nvSpPr>
        <p:spPr/>
        <p:txBody>
          <a:bodyPr/>
          <a:lstStyle/>
          <a:p>
            <a:endParaRPr lang="en-PH"/>
          </a:p>
        </p:txBody>
      </p:sp>
      <p:pic>
        <p:nvPicPr>
          <p:cNvPr id="5" name="Content Placeholder 4">
            <a:extLst>
              <a:ext uri="{FF2B5EF4-FFF2-40B4-BE49-F238E27FC236}">
                <a16:creationId xmlns:a16="http://schemas.microsoft.com/office/drawing/2014/main" id="{5E5B50AE-6F00-4008-A6AC-4CCD6AC6BF1F}"/>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1" y="0"/>
            <a:ext cx="12191998" cy="6857998"/>
          </a:xfrm>
        </p:spPr>
      </p:pic>
      <p:sp>
        <p:nvSpPr>
          <p:cNvPr id="7" name="TextBox 6">
            <a:extLst>
              <a:ext uri="{FF2B5EF4-FFF2-40B4-BE49-F238E27FC236}">
                <a16:creationId xmlns:a16="http://schemas.microsoft.com/office/drawing/2014/main" id="{C1E4F31A-5978-45A9-B90C-A8CD37B3285D}"/>
              </a:ext>
            </a:extLst>
          </p:cNvPr>
          <p:cNvSpPr txBox="1"/>
          <p:nvPr/>
        </p:nvSpPr>
        <p:spPr>
          <a:xfrm>
            <a:off x="5463719" y="2087520"/>
            <a:ext cx="6100482" cy="2800767"/>
          </a:xfrm>
          <a:prstGeom prst="rect">
            <a:avLst/>
          </a:prstGeom>
          <a:noFill/>
        </p:spPr>
        <p:txBody>
          <a:bodyPr wrap="square" rtlCol="0">
            <a:spAutoFit/>
          </a:bodyPr>
          <a:lstStyle/>
          <a:p>
            <a:pPr algn="just"/>
            <a:r>
              <a:rPr lang="en-US" sz="1100" dirty="0">
                <a:solidFill>
                  <a:srgbClr val="000000"/>
                </a:solidFill>
                <a:latin typeface="Museo Sans 100" panose="02000000000000000000" pitchFamily="50" charset="0"/>
              </a:rPr>
              <a:t>Dee Vine Estate has brought a whole new level of excitement to the premixed drink market with our </a:t>
            </a:r>
            <a:r>
              <a:rPr lang="en-US" sz="1100" dirty="0" err="1">
                <a:solidFill>
                  <a:srgbClr val="000000"/>
                </a:solidFill>
                <a:latin typeface="Museo Sans 100" panose="02000000000000000000" pitchFamily="50" charset="0"/>
              </a:rPr>
              <a:t>Boski</a:t>
            </a:r>
            <a:r>
              <a:rPr lang="en-US" sz="1100" dirty="0">
                <a:solidFill>
                  <a:srgbClr val="000000"/>
                </a:solidFill>
                <a:latin typeface="Museo Sans 100" panose="02000000000000000000" pitchFamily="50" charset="0"/>
              </a:rPr>
              <a:t> range! Derived from the Polish word for delicious, the name </a:t>
            </a:r>
          </a:p>
          <a:p>
            <a:pPr algn="just"/>
            <a:r>
              <a:rPr lang="en-US" sz="1100" dirty="0" err="1">
                <a:solidFill>
                  <a:srgbClr val="000000"/>
                </a:solidFill>
                <a:latin typeface="Museo Sans 100" panose="02000000000000000000" pitchFamily="50" charset="0"/>
              </a:rPr>
              <a:t>Boski</a:t>
            </a:r>
            <a:r>
              <a:rPr lang="en-US" sz="1100" dirty="0">
                <a:solidFill>
                  <a:srgbClr val="000000"/>
                </a:solidFill>
                <a:latin typeface="Museo Sans 100" panose="02000000000000000000" pitchFamily="50" charset="0"/>
              </a:rPr>
              <a:t> perfectly captures the sweet and natural flavors of our grape wine drinks.</a:t>
            </a:r>
          </a:p>
          <a:p>
            <a:pPr algn="just"/>
            <a:br>
              <a:rPr lang="en-US" sz="1100" dirty="0">
                <a:solidFill>
                  <a:srgbClr val="000000"/>
                </a:solidFill>
                <a:latin typeface="Museo Sans 100" panose="02000000000000000000" pitchFamily="50" charset="0"/>
              </a:rPr>
            </a:br>
            <a:r>
              <a:rPr lang="en-US" sz="1100" dirty="0">
                <a:solidFill>
                  <a:srgbClr val="000000"/>
                </a:solidFill>
                <a:latin typeface="Museo Sans 100" panose="02000000000000000000" pitchFamily="50" charset="0"/>
              </a:rPr>
              <a:t>With six tantalizing varieties to choose from, including refreshing Watermelon, and fruity Passionfruit, the hardest decision will be picking just one. Each </a:t>
            </a:r>
            <a:r>
              <a:rPr lang="en-US" sz="1100" dirty="0" err="1">
                <a:solidFill>
                  <a:srgbClr val="000000"/>
                </a:solidFill>
                <a:latin typeface="Museo Sans 100" panose="02000000000000000000" pitchFamily="50" charset="0"/>
              </a:rPr>
              <a:t>Boski</a:t>
            </a:r>
            <a:r>
              <a:rPr lang="en-US" sz="1100" dirty="0">
                <a:solidFill>
                  <a:srgbClr val="000000"/>
                </a:solidFill>
                <a:latin typeface="Museo Sans 100" panose="02000000000000000000" pitchFamily="50" charset="0"/>
              </a:rPr>
              <a:t> is crafted with care and precision to ensure that every sip is bursting with flavor and refreshment.</a:t>
            </a:r>
          </a:p>
          <a:p>
            <a:pPr algn="just"/>
            <a:br>
              <a:rPr lang="en-US" sz="1100" dirty="0">
                <a:solidFill>
                  <a:srgbClr val="000000"/>
                </a:solidFill>
                <a:latin typeface="Museo Sans 100" panose="02000000000000000000" pitchFamily="50" charset="0"/>
              </a:rPr>
            </a:br>
            <a:r>
              <a:rPr lang="en-US" sz="1100" dirty="0">
                <a:solidFill>
                  <a:srgbClr val="000000"/>
                </a:solidFill>
                <a:latin typeface="Museo Sans 100" panose="02000000000000000000" pitchFamily="50" charset="0"/>
              </a:rPr>
              <a:t>Whether you're sipping </a:t>
            </a:r>
            <a:r>
              <a:rPr lang="en-US" sz="1100" dirty="0" err="1">
                <a:solidFill>
                  <a:srgbClr val="000000"/>
                </a:solidFill>
                <a:latin typeface="Museo Sans 100" panose="02000000000000000000" pitchFamily="50" charset="0"/>
              </a:rPr>
              <a:t>Boski</a:t>
            </a:r>
            <a:r>
              <a:rPr lang="en-US" sz="1100" dirty="0">
                <a:solidFill>
                  <a:srgbClr val="000000"/>
                </a:solidFill>
                <a:latin typeface="Museo Sans 100" panose="02000000000000000000" pitchFamily="50" charset="0"/>
              </a:rPr>
              <a:t> by the pool or sharing a bottle with friends at a barbecue, our drinks are the perfect way to add a touch of fun and flavor to any occasion. So why not try our </a:t>
            </a:r>
            <a:r>
              <a:rPr lang="en-US" sz="1100" dirty="0" err="1">
                <a:solidFill>
                  <a:srgbClr val="000000"/>
                </a:solidFill>
                <a:latin typeface="Museo Sans 100" panose="02000000000000000000" pitchFamily="50" charset="0"/>
              </a:rPr>
              <a:t>Boski</a:t>
            </a:r>
            <a:r>
              <a:rPr lang="en-US" sz="1100" dirty="0">
                <a:solidFill>
                  <a:srgbClr val="000000"/>
                </a:solidFill>
                <a:latin typeface="Museo Sans 100" panose="02000000000000000000" pitchFamily="50" charset="0"/>
              </a:rPr>
              <a:t> range today and discover why it's quickly becoming a favorite among wine lovers everywhere?</a:t>
            </a:r>
          </a:p>
          <a:p>
            <a:br>
              <a:rPr lang="en-US" sz="1100" dirty="0">
                <a:solidFill>
                  <a:srgbClr val="000000"/>
                </a:solidFill>
                <a:latin typeface="Museo Sans 100" panose="02000000000000000000" pitchFamily="50" charset="0"/>
              </a:rPr>
            </a:br>
            <a:br>
              <a:rPr lang="en-US" sz="1100" dirty="0">
                <a:solidFill>
                  <a:srgbClr val="000000"/>
                </a:solidFill>
                <a:latin typeface="Museo Sans 100" panose="02000000000000000000" pitchFamily="50" charset="0"/>
              </a:rPr>
            </a:br>
            <a:br>
              <a:rPr lang="en-US" sz="1100" dirty="0">
                <a:solidFill>
                  <a:srgbClr val="000000"/>
                </a:solidFill>
                <a:latin typeface="Museo Sans 100" panose="02000000000000000000" pitchFamily="50" charset="0"/>
              </a:rPr>
            </a:br>
            <a:endParaRPr lang="en-US" sz="1100" dirty="0">
              <a:solidFill>
                <a:srgbClr val="000000"/>
              </a:solidFill>
              <a:latin typeface="Museo Sans 100" panose="02000000000000000000" pitchFamily="50" charset="0"/>
            </a:endParaRPr>
          </a:p>
        </p:txBody>
      </p:sp>
      <p:sp>
        <p:nvSpPr>
          <p:cNvPr id="8" name="TextBox 7">
            <a:extLst>
              <a:ext uri="{FF2B5EF4-FFF2-40B4-BE49-F238E27FC236}">
                <a16:creationId xmlns:a16="http://schemas.microsoft.com/office/drawing/2014/main" id="{3362C6BF-C69B-4050-A2AD-B4B20970B1DA}"/>
              </a:ext>
            </a:extLst>
          </p:cNvPr>
          <p:cNvSpPr txBox="1"/>
          <p:nvPr/>
        </p:nvSpPr>
        <p:spPr>
          <a:xfrm>
            <a:off x="5524316" y="4405282"/>
            <a:ext cx="2989645" cy="861774"/>
          </a:xfrm>
          <a:prstGeom prst="rect">
            <a:avLst/>
          </a:prstGeom>
          <a:noFill/>
        </p:spPr>
        <p:txBody>
          <a:bodyPr wrap="square" rtlCol="0">
            <a:spAutoFit/>
          </a:bodyPr>
          <a:lstStyle/>
          <a:p>
            <a:pPr rtl="0">
              <a:spcBef>
                <a:spcPts val="0"/>
              </a:spcBef>
              <a:spcAft>
                <a:spcPts val="0"/>
              </a:spcAft>
            </a:pPr>
            <a:r>
              <a:rPr lang="en-US" sz="1000" b="1" dirty="0">
                <a:solidFill>
                  <a:srgbClr val="000000"/>
                </a:solidFill>
                <a:latin typeface="Arial" panose="020B0604020202020204" pitchFamily="34" charset="0"/>
              </a:rPr>
              <a:t>RANGE</a:t>
            </a:r>
            <a:r>
              <a:rPr lang="en-US" sz="1000" b="1" i="0" u="none" strike="noStrike" dirty="0">
                <a:solidFill>
                  <a:srgbClr val="000000"/>
                </a:solidFill>
                <a:effectLst/>
                <a:latin typeface="Arial" panose="020B0604020202020204" pitchFamily="34" charset="0"/>
              </a:rPr>
              <a:t>:</a:t>
            </a:r>
            <a:r>
              <a:rPr lang="en-US" sz="1000" i="0" u="none" strike="noStrike" dirty="0">
                <a:solidFill>
                  <a:srgbClr val="000000"/>
                </a:solidFill>
                <a:effectLst/>
                <a:latin typeface="Arial" panose="020B0604020202020204" pitchFamily="34" charset="0"/>
              </a:rPr>
              <a:t> </a:t>
            </a:r>
          </a:p>
          <a:p>
            <a:pPr rtl="0">
              <a:spcBef>
                <a:spcPts val="0"/>
              </a:spcBef>
              <a:spcAft>
                <a:spcPts val="0"/>
              </a:spcAft>
            </a:pPr>
            <a:endParaRPr lang="en-US" sz="1000" b="0" dirty="0">
              <a:effectLst/>
            </a:endParaRPr>
          </a:p>
          <a:p>
            <a:pPr rtl="0" fontAlgn="base">
              <a:spcBef>
                <a:spcPts val="0"/>
              </a:spcBef>
              <a:spcAft>
                <a:spcPts val="0"/>
              </a:spcAft>
              <a:buFont typeface="Arial" panose="020B0604020202020204" pitchFamily="34" charset="0"/>
              <a:buChar char="•"/>
            </a:pPr>
            <a:r>
              <a:rPr lang="en-US" sz="1000" i="0" u="none" strike="noStrike" dirty="0">
                <a:solidFill>
                  <a:srgbClr val="1D1D1D"/>
                </a:solidFill>
                <a:effectLst/>
                <a:latin typeface="Arial" panose="020B0604020202020204" pitchFamily="34" charset="0"/>
              </a:rPr>
              <a:t> GUAVA</a:t>
            </a:r>
          </a:p>
          <a:p>
            <a:pPr rtl="0" fontAlgn="base">
              <a:spcBef>
                <a:spcPts val="0"/>
              </a:spcBef>
              <a:spcAft>
                <a:spcPts val="0"/>
              </a:spcAft>
              <a:buFont typeface="Arial" panose="020B0604020202020204" pitchFamily="34" charset="0"/>
              <a:buChar char="•"/>
            </a:pPr>
            <a:r>
              <a:rPr lang="en-US" sz="1000" i="0" u="none" strike="noStrike" dirty="0">
                <a:solidFill>
                  <a:srgbClr val="1D1D1D"/>
                </a:solidFill>
                <a:effectLst/>
                <a:latin typeface="Arial" panose="020B0604020202020204" pitchFamily="34" charset="0"/>
              </a:rPr>
              <a:t> STRAWBERRY</a:t>
            </a:r>
          </a:p>
          <a:p>
            <a:pPr rtl="0" fontAlgn="base">
              <a:spcBef>
                <a:spcPts val="0"/>
              </a:spcBef>
              <a:spcAft>
                <a:spcPts val="0"/>
              </a:spcAft>
              <a:buFont typeface="Arial" panose="020B0604020202020204" pitchFamily="34" charset="0"/>
              <a:buChar char="•"/>
            </a:pPr>
            <a:r>
              <a:rPr lang="en-US" sz="1000" i="0" u="none" strike="noStrike" dirty="0">
                <a:solidFill>
                  <a:srgbClr val="1D1D1D"/>
                </a:solidFill>
                <a:effectLst/>
                <a:latin typeface="Arial" panose="020B0604020202020204" pitchFamily="34" charset="0"/>
              </a:rPr>
              <a:t> RASPBERRY</a:t>
            </a:r>
          </a:p>
        </p:txBody>
      </p:sp>
      <p:sp>
        <p:nvSpPr>
          <p:cNvPr id="9" name="TextBox 8">
            <a:extLst>
              <a:ext uri="{FF2B5EF4-FFF2-40B4-BE49-F238E27FC236}">
                <a16:creationId xmlns:a16="http://schemas.microsoft.com/office/drawing/2014/main" id="{1D2F9DC1-2A89-45E8-A39A-952F1F645767}"/>
              </a:ext>
            </a:extLst>
          </p:cNvPr>
          <p:cNvSpPr txBox="1"/>
          <p:nvPr/>
        </p:nvSpPr>
        <p:spPr>
          <a:xfrm>
            <a:off x="7019138" y="4543781"/>
            <a:ext cx="2989645" cy="692497"/>
          </a:xfrm>
          <a:prstGeom prst="rect">
            <a:avLst/>
          </a:prstGeom>
          <a:noFill/>
        </p:spPr>
        <p:txBody>
          <a:bodyPr wrap="square" rtlCol="0">
            <a:spAutoFit/>
          </a:bodyPr>
          <a:lstStyle/>
          <a:p>
            <a:pPr rtl="0">
              <a:spcBef>
                <a:spcPts val="0"/>
              </a:spcBef>
              <a:spcAft>
                <a:spcPts val="0"/>
              </a:spcAft>
            </a:pPr>
            <a:endParaRPr lang="en-US" sz="900" dirty="0">
              <a:effectLst/>
            </a:endParaRPr>
          </a:p>
          <a:p>
            <a:pPr rtl="0" fontAlgn="base">
              <a:spcBef>
                <a:spcPts val="0"/>
              </a:spcBef>
              <a:spcAft>
                <a:spcPts val="0"/>
              </a:spcAft>
              <a:buFont typeface="Arial" panose="020B0604020202020204" pitchFamily="34" charset="0"/>
              <a:buChar char="•"/>
            </a:pPr>
            <a:r>
              <a:rPr lang="en-US" sz="1000" i="0" u="none" strike="noStrike" dirty="0">
                <a:solidFill>
                  <a:srgbClr val="1D1D1D"/>
                </a:solidFill>
                <a:effectLst/>
                <a:latin typeface="Arial" panose="020B0604020202020204" pitchFamily="34" charset="0"/>
              </a:rPr>
              <a:t> PINEAPPLE</a:t>
            </a:r>
          </a:p>
          <a:p>
            <a:pPr rtl="0" fontAlgn="base">
              <a:spcBef>
                <a:spcPts val="0"/>
              </a:spcBef>
              <a:spcAft>
                <a:spcPts val="0"/>
              </a:spcAft>
              <a:buFont typeface="Arial" panose="020B0604020202020204" pitchFamily="34" charset="0"/>
              <a:buChar char="•"/>
            </a:pPr>
            <a:r>
              <a:rPr lang="en-US" sz="1000" i="0" u="none" strike="noStrike" dirty="0">
                <a:solidFill>
                  <a:srgbClr val="1D1D1D"/>
                </a:solidFill>
                <a:effectLst/>
                <a:latin typeface="Arial" panose="020B0604020202020204" pitchFamily="34" charset="0"/>
              </a:rPr>
              <a:t> WATERMELON</a:t>
            </a:r>
          </a:p>
          <a:p>
            <a:pPr rtl="0" fontAlgn="base">
              <a:spcBef>
                <a:spcPts val="0"/>
              </a:spcBef>
              <a:spcAft>
                <a:spcPts val="0"/>
              </a:spcAft>
              <a:buFont typeface="Arial" panose="020B0604020202020204" pitchFamily="34" charset="0"/>
              <a:buChar char="•"/>
            </a:pPr>
            <a:r>
              <a:rPr lang="en-US" sz="1000" i="0" u="none" strike="noStrike" dirty="0">
                <a:solidFill>
                  <a:srgbClr val="1D1D1D"/>
                </a:solidFill>
                <a:effectLst/>
                <a:latin typeface="Arial" panose="020B0604020202020204" pitchFamily="34" charset="0"/>
              </a:rPr>
              <a:t> ORANGE PASSIONFRUIT</a:t>
            </a:r>
          </a:p>
        </p:txBody>
      </p:sp>
    </p:spTree>
    <p:extLst>
      <p:ext uri="{BB962C8B-B14F-4D97-AF65-F5344CB8AC3E}">
        <p14:creationId xmlns:p14="http://schemas.microsoft.com/office/powerpoint/2010/main" val="12088896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D3989-CB9B-4C96-ADFC-EAE933D163AE}"/>
              </a:ext>
            </a:extLst>
          </p:cNvPr>
          <p:cNvSpPr>
            <a:spLocks noGrp="1"/>
          </p:cNvSpPr>
          <p:nvPr>
            <p:ph type="title"/>
          </p:nvPr>
        </p:nvSpPr>
        <p:spPr/>
        <p:txBody>
          <a:bodyPr/>
          <a:lstStyle/>
          <a:p>
            <a:endParaRPr lang="en-PH"/>
          </a:p>
        </p:txBody>
      </p:sp>
      <p:pic>
        <p:nvPicPr>
          <p:cNvPr id="5" name="Content Placeholder 4">
            <a:extLst>
              <a:ext uri="{FF2B5EF4-FFF2-40B4-BE49-F238E27FC236}">
                <a16:creationId xmlns:a16="http://schemas.microsoft.com/office/drawing/2014/main" id="{10F8184C-A169-45F1-9D4D-E5AE2AE73B69}"/>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1" y="0"/>
            <a:ext cx="12191998" cy="6857999"/>
          </a:xfrm>
        </p:spPr>
      </p:pic>
      <p:sp>
        <p:nvSpPr>
          <p:cNvPr id="4" name="TextBox 3">
            <a:extLst>
              <a:ext uri="{FF2B5EF4-FFF2-40B4-BE49-F238E27FC236}">
                <a16:creationId xmlns:a16="http://schemas.microsoft.com/office/drawing/2014/main" id="{149EA29C-2BF7-4651-AECF-FF4F56E9C4F4}"/>
              </a:ext>
            </a:extLst>
          </p:cNvPr>
          <p:cNvSpPr txBox="1"/>
          <p:nvPr/>
        </p:nvSpPr>
        <p:spPr>
          <a:xfrm>
            <a:off x="5463719" y="2087520"/>
            <a:ext cx="6100482" cy="3277820"/>
          </a:xfrm>
          <a:prstGeom prst="rect">
            <a:avLst/>
          </a:prstGeom>
          <a:noFill/>
        </p:spPr>
        <p:txBody>
          <a:bodyPr wrap="square" rtlCol="0">
            <a:spAutoFit/>
          </a:bodyPr>
          <a:lstStyle/>
          <a:p>
            <a:pPr algn="just" rtl="0">
              <a:spcBef>
                <a:spcPts val="1500"/>
              </a:spcBef>
              <a:spcAft>
                <a:spcPts val="0"/>
              </a:spcAft>
            </a:pPr>
            <a:r>
              <a:rPr lang="en-US" sz="1100" dirty="0">
                <a:solidFill>
                  <a:srgbClr val="000000"/>
                </a:solidFill>
                <a:latin typeface="Museo Sans 100" panose="02000000000000000000" pitchFamily="50" charset="0"/>
              </a:rPr>
              <a:t>The Mount </a:t>
            </a:r>
            <a:r>
              <a:rPr lang="en-US" sz="1100" dirty="0" err="1">
                <a:solidFill>
                  <a:srgbClr val="000000"/>
                </a:solidFill>
                <a:latin typeface="Museo Sans 100" panose="02000000000000000000" pitchFamily="50" charset="0"/>
              </a:rPr>
              <a:t>Bingar</a:t>
            </a:r>
            <a:r>
              <a:rPr lang="en-US" sz="1100" dirty="0">
                <a:solidFill>
                  <a:srgbClr val="000000"/>
                </a:solidFill>
                <a:latin typeface="Museo Sans 100" panose="02000000000000000000" pitchFamily="50" charset="0"/>
              </a:rPr>
              <a:t> collection draws inspiration from the breathtaking landscape in the background of the winery's own vineyard, which is situated in the foothills of the </a:t>
            </a:r>
            <a:r>
              <a:rPr lang="en-US" sz="1100" dirty="0" err="1">
                <a:solidFill>
                  <a:srgbClr val="000000"/>
                </a:solidFill>
                <a:latin typeface="Museo Sans 100" panose="02000000000000000000" pitchFamily="50" charset="0"/>
              </a:rPr>
              <a:t>Bingar</a:t>
            </a:r>
            <a:r>
              <a:rPr lang="en-US" sz="1100" dirty="0">
                <a:solidFill>
                  <a:srgbClr val="000000"/>
                </a:solidFill>
                <a:latin typeface="Museo Sans 100" panose="02000000000000000000" pitchFamily="50" charset="0"/>
              </a:rPr>
              <a:t> mountain range. The panoramic views of unrefined beauty have served as a muse for the collection, influencing our winemakers to produce exceptional wines that embody the terroir and natural </a:t>
            </a:r>
            <a:r>
              <a:rPr lang="en-US" sz="1100" dirty="0" err="1">
                <a:solidFill>
                  <a:srgbClr val="000000"/>
                </a:solidFill>
                <a:latin typeface="Museo Sans 100" panose="02000000000000000000" pitchFamily="50" charset="0"/>
              </a:rPr>
              <a:t>splendour</a:t>
            </a:r>
            <a:r>
              <a:rPr lang="en-US" sz="1100" dirty="0">
                <a:solidFill>
                  <a:srgbClr val="000000"/>
                </a:solidFill>
                <a:latin typeface="Museo Sans 100" panose="02000000000000000000" pitchFamily="50" charset="0"/>
              </a:rPr>
              <a:t> of the region.</a:t>
            </a:r>
          </a:p>
          <a:p>
            <a:pPr algn="just" rtl="0">
              <a:spcBef>
                <a:spcPts val="0"/>
              </a:spcBef>
              <a:spcAft>
                <a:spcPts val="0"/>
              </a:spcAft>
            </a:pPr>
            <a:br>
              <a:rPr lang="en-US" sz="1100" dirty="0">
                <a:solidFill>
                  <a:srgbClr val="000000"/>
                </a:solidFill>
                <a:latin typeface="Museo Sans 100" panose="02000000000000000000" pitchFamily="50" charset="0"/>
              </a:rPr>
            </a:br>
            <a:r>
              <a:rPr lang="en-US" sz="1100" dirty="0">
                <a:solidFill>
                  <a:srgbClr val="000000"/>
                </a:solidFill>
                <a:latin typeface="Museo Sans 100" panose="02000000000000000000" pitchFamily="50" charset="0"/>
              </a:rPr>
              <a:t>The story behind this wine is one of </a:t>
            </a:r>
            <a:r>
              <a:rPr lang="en-US" sz="1100" dirty="0" err="1">
                <a:solidFill>
                  <a:srgbClr val="000000"/>
                </a:solidFill>
                <a:latin typeface="Museo Sans 100" panose="02000000000000000000" pitchFamily="50" charset="0"/>
              </a:rPr>
              <a:t>fervour</a:t>
            </a:r>
            <a:r>
              <a:rPr lang="en-US" sz="1100" dirty="0">
                <a:solidFill>
                  <a:srgbClr val="000000"/>
                </a:solidFill>
                <a:latin typeface="Museo Sans 100" panose="02000000000000000000" pitchFamily="50" charset="0"/>
              </a:rPr>
              <a:t>, determination and a profound respect for the land from which it originates. A land in which its soil, sunlight and climate combine to produce some of the finest grapes in the world. </a:t>
            </a:r>
          </a:p>
          <a:p>
            <a:pPr algn="just" rtl="0">
              <a:spcBef>
                <a:spcPts val="1200"/>
              </a:spcBef>
              <a:spcAft>
                <a:spcPts val="1200"/>
              </a:spcAft>
            </a:pPr>
            <a:r>
              <a:rPr lang="en-US" sz="1100" dirty="0">
                <a:solidFill>
                  <a:srgbClr val="000000"/>
                </a:solidFill>
                <a:latin typeface="Museo Sans 100" panose="02000000000000000000" pitchFamily="50" charset="0"/>
              </a:rPr>
              <a:t>The Mount </a:t>
            </a:r>
            <a:r>
              <a:rPr lang="en-US" sz="1100" dirty="0" err="1">
                <a:solidFill>
                  <a:srgbClr val="000000"/>
                </a:solidFill>
                <a:latin typeface="Museo Sans 100" panose="02000000000000000000" pitchFamily="50" charset="0"/>
              </a:rPr>
              <a:t>Bingar</a:t>
            </a:r>
            <a:r>
              <a:rPr lang="en-US" sz="1100" dirty="0">
                <a:solidFill>
                  <a:srgbClr val="000000"/>
                </a:solidFill>
                <a:latin typeface="Museo Sans 100" panose="02000000000000000000" pitchFamily="50" charset="0"/>
              </a:rPr>
              <a:t> range is a wine that deserves to be </a:t>
            </a:r>
            <a:r>
              <a:rPr lang="en-US" sz="1100" dirty="0" err="1">
                <a:solidFill>
                  <a:srgbClr val="000000"/>
                </a:solidFill>
                <a:latin typeface="Museo Sans 100" panose="02000000000000000000" pitchFamily="50" charset="0"/>
              </a:rPr>
              <a:t>savoured</a:t>
            </a:r>
            <a:r>
              <a:rPr lang="en-US" sz="1100" dirty="0">
                <a:solidFill>
                  <a:srgbClr val="000000"/>
                </a:solidFill>
                <a:latin typeface="Museo Sans 100" panose="02000000000000000000" pitchFamily="50" charset="0"/>
              </a:rPr>
              <a:t> by all. It is a testament to the Dee Vine Estate’s commitment to producing exceptional wine and is a reflection of the natural beauty and awe-inspiring terrain that surrounds us. </a:t>
            </a:r>
          </a:p>
          <a:p>
            <a:br>
              <a:rPr lang="en-US" sz="1100" dirty="0">
                <a:solidFill>
                  <a:srgbClr val="000000"/>
                </a:solidFill>
                <a:latin typeface="Museo Sans 100" panose="02000000000000000000" pitchFamily="50" charset="0"/>
              </a:rPr>
            </a:br>
            <a:br>
              <a:rPr lang="en-US" sz="1100" dirty="0">
                <a:solidFill>
                  <a:srgbClr val="000000"/>
                </a:solidFill>
                <a:latin typeface="Museo Sans 100" panose="02000000000000000000" pitchFamily="50" charset="0"/>
              </a:rPr>
            </a:br>
            <a:br>
              <a:rPr lang="en-US" sz="1100" dirty="0">
                <a:solidFill>
                  <a:srgbClr val="000000"/>
                </a:solidFill>
                <a:latin typeface="Museo Sans 100" panose="02000000000000000000" pitchFamily="50" charset="0"/>
              </a:rPr>
            </a:br>
            <a:br>
              <a:rPr lang="en-US" sz="1100" dirty="0">
                <a:solidFill>
                  <a:srgbClr val="000000"/>
                </a:solidFill>
                <a:latin typeface="Museo Sans 100" panose="02000000000000000000" pitchFamily="50" charset="0"/>
              </a:rPr>
            </a:br>
            <a:endParaRPr lang="en-US" sz="1100" dirty="0">
              <a:solidFill>
                <a:srgbClr val="000000"/>
              </a:solidFill>
              <a:latin typeface="Museo Sans 100" panose="02000000000000000000" pitchFamily="50" charset="0"/>
            </a:endParaRPr>
          </a:p>
        </p:txBody>
      </p:sp>
      <p:sp>
        <p:nvSpPr>
          <p:cNvPr id="6" name="TextBox 5">
            <a:extLst>
              <a:ext uri="{FF2B5EF4-FFF2-40B4-BE49-F238E27FC236}">
                <a16:creationId xmlns:a16="http://schemas.microsoft.com/office/drawing/2014/main" id="{865BAC7C-4602-4BCB-B73B-71325A54595C}"/>
              </a:ext>
            </a:extLst>
          </p:cNvPr>
          <p:cNvSpPr txBox="1"/>
          <p:nvPr/>
        </p:nvSpPr>
        <p:spPr>
          <a:xfrm>
            <a:off x="5524315" y="4503566"/>
            <a:ext cx="2989645" cy="1323439"/>
          </a:xfrm>
          <a:prstGeom prst="rect">
            <a:avLst/>
          </a:prstGeom>
          <a:noFill/>
        </p:spPr>
        <p:txBody>
          <a:bodyPr wrap="square" rtlCol="0">
            <a:spAutoFit/>
          </a:bodyPr>
          <a:lstStyle/>
          <a:p>
            <a:pPr rtl="0">
              <a:spcBef>
                <a:spcPts val="0"/>
              </a:spcBef>
              <a:spcAft>
                <a:spcPts val="0"/>
              </a:spcAft>
            </a:pPr>
            <a:r>
              <a:rPr lang="en-US" sz="1000" b="1" dirty="0">
                <a:solidFill>
                  <a:srgbClr val="000000"/>
                </a:solidFill>
                <a:latin typeface="Arial" panose="020B0604020202020204" pitchFamily="34" charset="0"/>
              </a:rPr>
              <a:t>RANGE</a:t>
            </a:r>
            <a:r>
              <a:rPr lang="en-US" sz="1000" b="1" i="0" u="none" strike="noStrike" dirty="0">
                <a:solidFill>
                  <a:srgbClr val="000000"/>
                </a:solidFill>
                <a:effectLst/>
                <a:latin typeface="Arial" panose="020B0604020202020204" pitchFamily="34" charset="0"/>
              </a:rPr>
              <a:t>:</a:t>
            </a:r>
            <a:r>
              <a:rPr lang="en-US" sz="1000" i="0" u="none" strike="noStrike" dirty="0">
                <a:solidFill>
                  <a:srgbClr val="000000"/>
                </a:solidFill>
                <a:effectLst/>
                <a:latin typeface="Arial" panose="020B0604020202020204" pitchFamily="34" charset="0"/>
              </a:rPr>
              <a:t> </a:t>
            </a:r>
          </a:p>
          <a:p>
            <a:pPr rtl="0">
              <a:spcBef>
                <a:spcPts val="0"/>
              </a:spcBef>
              <a:spcAft>
                <a:spcPts val="0"/>
              </a:spcAft>
            </a:pPr>
            <a:endParaRPr lang="en-US" sz="1000" b="0" dirty="0">
              <a:effectLst/>
            </a:endParaRPr>
          </a:p>
          <a:p>
            <a:pPr rtl="0" fontAlgn="base">
              <a:spcBef>
                <a:spcPts val="0"/>
              </a:spcBef>
              <a:spcAft>
                <a:spcPts val="0"/>
              </a:spcAft>
              <a:buFont typeface="Arial" panose="020B0604020202020204" pitchFamily="34" charset="0"/>
              <a:buChar char="•"/>
            </a:pPr>
            <a:r>
              <a:rPr lang="en-US" sz="1000" dirty="0">
                <a:solidFill>
                  <a:srgbClr val="1D1D1D"/>
                </a:solidFill>
                <a:latin typeface="Arial" panose="020B0604020202020204" pitchFamily="34" charset="0"/>
              </a:rPr>
              <a:t> CABERNET SAUVIGNON</a:t>
            </a:r>
          </a:p>
          <a:p>
            <a:pPr rtl="0" fontAlgn="base">
              <a:spcBef>
                <a:spcPts val="0"/>
              </a:spcBef>
              <a:spcAft>
                <a:spcPts val="0"/>
              </a:spcAft>
              <a:buFont typeface="Arial" panose="020B0604020202020204" pitchFamily="34" charset="0"/>
              <a:buChar char="•"/>
            </a:pPr>
            <a:r>
              <a:rPr lang="en-US" sz="1000" i="0" u="none" strike="noStrike" dirty="0">
                <a:solidFill>
                  <a:srgbClr val="1D1D1D"/>
                </a:solidFill>
                <a:effectLst/>
                <a:latin typeface="Arial" panose="020B0604020202020204" pitchFamily="34" charset="0"/>
              </a:rPr>
              <a:t> SHIRAZ</a:t>
            </a:r>
          </a:p>
          <a:p>
            <a:pPr rtl="0" fontAlgn="base">
              <a:spcBef>
                <a:spcPts val="0"/>
              </a:spcBef>
              <a:spcAft>
                <a:spcPts val="0"/>
              </a:spcAft>
              <a:buFont typeface="Arial" panose="020B0604020202020204" pitchFamily="34" charset="0"/>
              <a:buChar char="•"/>
            </a:pPr>
            <a:r>
              <a:rPr lang="en-US" sz="1000" i="0" u="none" strike="noStrike" dirty="0">
                <a:solidFill>
                  <a:srgbClr val="1D1D1D"/>
                </a:solidFill>
                <a:effectLst/>
                <a:latin typeface="Arial" panose="020B0604020202020204" pitchFamily="34" charset="0"/>
              </a:rPr>
              <a:t> ROSE</a:t>
            </a:r>
          </a:p>
          <a:p>
            <a:pPr rtl="0" fontAlgn="base">
              <a:spcBef>
                <a:spcPts val="0"/>
              </a:spcBef>
              <a:spcAft>
                <a:spcPts val="0"/>
              </a:spcAft>
              <a:buFont typeface="Arial" panose="020B0604020202020204" pitchFamily="34" charset="0"/>
              <a:buChar char="•"/>
            </a:pPr>
            <a:r>
              <a:rPr lang="en-US" sz="1000" i="0" u="none" strike="noStrike" dirty="0">
                <a:solidFill>
                  <a:srgbClr val="1D1D1D"/>
                </a:solidFill>
                <a:effectLst/>
                <a:latin typeface="Arial" panose="020B0604020202020204" pitchFamily="34" charset="0"/>
              </a:rPr>
              <a:t> CHARDONNAY</a:t>
            </a:r>
          </a:p>
          <a:p>
            <a:pPr rtl="0" fontAlgn="base">
              <a:spcBef>
                <a:spcPts val="0"/>
              </a:spcBef>
              <a:spcAft>
                <a:spcPts val="0"/>
              </a:spcAft>
              <a:buFont typeface="Arial" panose="020B0604020202020204" pitchFamily="34" charset="0"/>
              <a:buChar char="•"/>
            </a:pPr>
            <a:r>
              <a:rPr lang="en-US" sz="1000" dirty="0">
                <a:solidFill>
                  <a:srgbClr val="1D1D1D"/>
                </a:solidFill>
                <a:latin typeface="Arial" panose="020B0604020202020204" pitchFamily="34" charset="0"/>
              </a:rPr>
              <a:t> </a:t>
            </a:r>
            <a:r>
              <a:rPr lang="en-US" sz="1000" i="0" u="none" strike="noStrike" dirty="0">
                <a:solidFill>
                  <a:srgbClr val="1D1D1D"/>
                </a:solidFill>
                <a:effectLst/>
                <a:latin typeface="Arial" panose="020B0604020202020204" pitchFamily="34" charset="0"/>
              </a:rPr>
              <a:t>PINOT GRIGIO</a:t>
            </a:r>
          </a:p>
          <a:p>
            <a:pPr rtl="0" fontAlgn="base">
              <a:spcBef>
                <a:spcPts val="0"/>
              </a:spcBef>
              <a:spcAft>
                <a:spcPts val="0"/>
              </a:spcAft>
              <a:buFont typeface="Arial" panose="020B0604020202020204" pitchFamily="34" charset="0"/>
              <a:buChar char="•"/>
            </a:pPr>
            <a:r>
              <a:rPr lang="en-US" sz="1000" i="0" u="none" strike="noStrike" dirty="0">
                <a:solidFill>
                  <a:srgbClr val="1D1D1D"/>
                </a:solidFill>
                <a:effectLst/>
                <a:latin typeface="Arial" panose="020B0604020202020204" pitchFamily="34" charset="0"/>
              </a:rPr>
              <a:t> SAUVIGNON BLANC</a:t>
            </a:r>
          </a:p>
        </p:txBody>
      </p:sp>
    </p:spTree>
    <p:extLst>
      <p:ext uri="{BB962C8B-B14F-4D97-AF65-F5344CB8AC3E}">
        <p14:creationId xmlns:p14="http://schemas.microsoft.com/office/powerpoint/2010/main" val="22967379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C880A-1F40-4B55-BD7D-E3020058E136}"/>
              </a:ext>
            </a:extLst>
          </p:cNvPr>
          <p:cNvSpPr>
            <a:spLocks noGrp="1"/>
          </p:cNvSpPr>
          <p:nvPr>
            <p:ph type="title"/>
          </p:nvPr>
        </p:nvSpPr>
        <p:spPr/>
        <p:txBody>
          <a:bodyPr/>
          <a:lstStyle/>
          <a:p>
            <a:endParaRPr lang="en-PH"/>
          </a:p>
        </p:txBody>
      </p:sp>
      <p:pic>
        <p:nvPicPr>
          <p:cNvPr id="5" name="Content Placeholder 4">
            <a:extLst>
              <a:ext uri="{FF2B5EF4-FFF2-40B4-BE49-F238E27FC236}">
                <a16:creationId xmlns:a16="http://schemas.microsoft.com/office/drawing/2014/main" id="{80C1B6D8-597E-405B-B69B-F02F9FD7F93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6" name="TextBox 5">
            <a:extLst>
              <a:ext uri="{FF2B5EF4-FFF2-40B4-BE49-F238E27FC236}">
                <a16:creationId xmlns:a16="http://schemas.microsoft.com/office/drawing/2014/main" id="{F8957CBC-A2FE-4555-8D26-188418480F4A}"/>
              </a:ext>
            </a:extLst>
          </p:cNvPr>
          <p:cNvSpPr txBox="1"/>
          <p:nvPr/>
        </p:nvSpPr>
        <p:spPr>
          <a:xfrm>
            <a:off x="838200" y="2055813"/>
            <a:ext cx="4378362" cy="3272691"/>
          </a:xfrm>
          <a:prstGeom prst="rect">
            <a:avLst/>
          </a:prstGeom>
          <a:noFill/>
        </p:spPr>
        <p:txBody>
          <a:bodyPr wrap="square" rtlCol="0">
            <a:spAutoFit/>
          </a:bodyPr>
          <a:lstStyle/>
          <a:p>
            <a:pPr marR="0" algn="l" rtl="0"/>
            <a:r>
              <a:rPr lang="en-US" sz="2000" b="0" i="0" u="none" strike="noStrike" baseline="30000" dirty="0">
                <a:solidFill>
                  <a:srgbClr val="000000"/>
                </a:solidFill>
                <a:latin typeface="Museo Sans 100" panose="02000000000000000000" pitchFamily="50" charset="0"/>
              </a:rPr>
              <a:t>- Our global reach is extensive, with 40 unique grape varieties exported to more than 10 countries worldwide.</a:t>
            </a:r>
          </a:p>
          <a:p>
            <a:pPr marR="0" algn="l" rtl="0"/>
            <a:r>
              <a:rPr lang="en-US" sz="2000" b="0" i="0" u="none" strike="noStrike" baseline="30000" dirty="0">
                <a:solidFill>
                  <a:srgbClr val="000000"/>
                </a:solidFill>
                <a:latin typeface="Museo Sans 100" panose="02000000000000000000" pitchFamily="50" charset="0"/>
              </a:rPr>
              <a:t> </a:t>
            </a:r>
          </a:p>
          <a:p>
            <a:pPr marR="0" algn="l" rtl="0"/>
            <a:r>
              <a:rPr lang="en-US" sz="2000" b="0" i="0" u="none" strike="noStrike" baseline="30000" dirty="0">
                <a:solidFill>
                  <a:srgbClr val="000000"/>
                </a:solidFill>
                <a:latin typeface="Museo Sans 100" panose="02000000000000000000" pitchFamily="50" charset="0"/>
              </a:rPr>
              <a:t>- We have crushed over 20,000 </a:t>
            </a:r>
            <a:r>
              <a:rPr lang="en-US" sz="2000" b="0" i="0" u="none" strike="noStrike" baseline="30000" dirty="0" err="1">
                <a:solidFill>
                  <a:srgbClr val="000000"/>
                </a:solidFill>
                <a:latin typeface="Museo Sans 100" panose="02000000000000000000" pitchFamily="50" charset="0"/>
              </a:rPr>
              <a:t>tonnes</a:t>
            </a:r>
            <a:r>
              <a:rPr lang="en-US" sz="2000" b="0" i="0" u="none" strike="noStrike" baseline="30000" dirty="0">
                <a:solidFill>
                  <a:srgbClr val="000000"/>
                </a:solidFill>
                <a:latin typeface="Museo Sans 100" panose="02000000000000000000" pitchFamily="50" charset="0"/>
              </a:rPr>
              <a:t> of grapes during our 2023 vintage, ready for the winemaking process.</a:t>
            </a:r>
          </a:p>
          <a:p>
            <a:pPr marR="0" algn="l" rtl="0"/>
            <a:endParaRPr lang="en-US" sz="2000" b="0" i="0" u="none" strike="noStrike" baseline="30000" dirty="0">
              <a:solidFill>
                <a:srgbClr val="000000"/>
              </a:solidFill>
              <a:latin typeface="Museo Sans 100" panose="02000000000000000000" pitchFamily="50" charset="0"/>
            </a:endParaRPr>
          </a:p>
          <a:p>
            <a:pPr marR="0" algn="l" rtl="0"/>
            <a:r>
              <a:rPr lang="en-US" sz="2000" b="0" i="0" u="none" strike="noStrike" baseline="30000" dirty="0">
                <a:solidFill>
                  <a:srgbClr val="000000"/>
                </a:solidFill>
                <a:latin typeface="Museo Sans 100" panose="02000000000000000000" pitchFamily="50" charset="0"/>
              </a:rPr>
              <a:t>- Our team is the backbone of our operation, with over 40 employees working year-round and 70 during the busy vintage season.</a:t>
            </a:r>
          </a:p>
          <a:p>
            <a:pPr marR="0" algn="l" rtl="0"/>
            <a:endParaRPr lang="en-US" sz="2000" b="0" i="0" u="none" strike="noStrike" baseline="30000" dirty="0">
              <a:solidFill>
                <a:srgbClr val="000000"/>
              </a:solidFill>
              <a:latin typeface="Museo Sans 100" panose="02000000000000000000" pitchFamily="50" charset="0"/>
            </a:endParaRPr>
          </a:p>
          <a:p>
            <a:pPr marR="0" algn="l" rtl="0"/>
            <a:r>
              <a:rPr lang="en-US" sz="2000" b="0" i="0" u="none" strike="noStrike" baseline="30000" dirty="0">
                <a:solidFill>
                  <a:srgbClr val="000000"/>
                </a:solidFill>
                <a:latin typeface="Museo Sans 100" panose="02000000000000000000" pitchFamily="50" charset="0"/>
              </a:rPr>
              <a:t>- We're proud to maintain a consistent export volume, with an average of 20 containers per month shipped to various destinations around the world.</a:t>
            </a:r>
            <a:endParaRPr lang="en-PH" sz="2000" dirty="0">
              <a:latin typeface="Museo Sans 100" panose="02000000000000000000" pitchFamily="50" charset="0"/>
            </a:endParaRPr>
          </a:p>
        </p:txBody>
      </p:sp>
      <p:sp>
        <p:nvSpPr>
          <p:cNvPr id="7" name="Rectangle 6">
            <a:extLst>
              <a:ext uri="{FF2B5EF4-FFF2-40B4-BE49-F238E27FC236}">
                <a16:creationId xmlns:a16="http://schemas.microsoft.com/office/drawing/2014/main" id="{80720A63-6E18-49DC-8C36-4FEBAB1D9B6D}"/>
              </a:ext>
            </a:extLst>
          </p:cNvPr>
          <p:cNvSpPr/>
          <p:nvPr/>
        </p:nvSpPr>
        <p:spPr>
          <a:xfrm>
            <a:off x="386246" y="840334"/>
            <a:ext cx="3529936" cy="938719"/>
          </a:xfrm>
          <a:prstGeom prst="rect">
            <a:avLst/>
          </a:prstGeom>
          <a:noFill/>
        </p:spPr>
        <p:txBody>
          <a:bodyPr wrap="square" lIns="91440" tIns="45720" rIns="91440" bIns="45720">
            <a:spAutoFit/>
          </a:bodyPr>
          <a:lstStyle/>
          <a:p>
            <a:pPr algn="ctr"/>
            <a:r>
              <a:rPr lang="en-US" sz="5500" b="0" cap="none" spc="0" dirty="0">
                <a:ln w="0"/>
                <a:solidFill>
                  <a:schemeClr val="tx1"/>
                </a:solidFill>
                <a:effectLst>
                  <a:outerShdw blurRad="38100" dist="19050" dir="2700000" algn="tl" rotWithShape="0">
                    <a:schemeClr val="dk1">
                      <a:alpha val="40000"/>
                    </a:schemeClr>
                  </a:outerShdw>
                </a:effectLst>
                <a:latin typeface="Notera Personal Use Only" panose="02000000000000000000" pitchFamily="2" charset="0"/>
              </a:rPr>
              <a:t>Fun Facts</a:t>
            </a:r>
            <a:endParaRPr lang="en-US" sz="6000" b="0" cap="none" spc="0" dirty="0">
              <a:ln w="0"/>
              <a:solidFill>
                <a:schemeClr val="tx1"/>
              </a:solidFill>
              <a:effectLst>
                <a:outerShdw blurRad="38100" dist="19050" dir="2700000" algn="tl" rotWithShape="0">
                  <a:schemeClr val="dk1">
                    <a:alpha val="40000"/>
                  </a:schemeClr>
                </a:outerShdw>
              </a:effectLst>
              <a:latin typeface="Notera Personal Use Only" panose="02000000000000000000" pitchFamily="2" charset="0"/>
            </a:endParaRPr>
          </a:p>
        </p:txBody>
      </p:sp>
    </p:spTree>
    <p:extLst>
      <p:ext uri="{BB962C8B-B14F-4D97-AF65-F5344CB8AC3E}">
        <p14:creationId xmlns:p14="http://schemas.microsoft.com/office/powerpoint/2010/main" val="26926980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7DB95-CAC2-4D86-B6E9-2D9FD5C5CE99}"/>
              </a:ext>
            </a:extLst>
          </p:cNvPr>
          <p:cNvSpPr>
            <a:spLocks noGrp="1"/>
          </p:cNvSpPr>
          <p:nvPr>
            <p:ph type="title"/>
          </p:nvPr>
        </p:nvSpPr>
        <p:spPr/>
        <p:txBody>
          <a:bodyPr/>
          <a:lstStyle/>
          <a:p>
            <a:endParaRPr lang="en-PH" dirty="0"/>
          </a:p>
        </p:txBody>
      </p:sp>
      <p:pic>
        <p:nvPicPr>
          <p:cNvPr id="14" name="Picture 13">
            <a:extLst>
              <a:ext uri="{FF2B5EF4-FFF2-40B4-BE49-F238E27FC236}">
                <a16:creationId xmlns:a16="http://schemas.microsoft.com/office/drawing/2014/main" id="{3229CB7D-99AE-461E-908C-3FA1BD4BA15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053" y="1"/>
            <a:ext cx="12192000" cy="6857999"/>
          </a:xfrm>
          <a:prstGeom prst="rect">
            <a:avLst/>
          </a:prstGeom>
        </p:spPr>
      </p:pic>
      <p:sp>
        <p:nvSpPr>
          <p:cNvPr id="15" name="Rectangle 14">
            <a:extLst>
              <a:ext uri="{FF2B5EF4-FFF2-40B4-BE49-F238E27FC236}">
                <a16:creationId xmlns:a16="http://schemas.microsoft.com/office/drawing/2014/main" id="{998FC483-2D14-4A3B-A90C-3F1A7DDBDCD0}"/>
              </a:ext>
            </a:extLst>
          </p:cNvPr>
          <p:cNvSpPr/>
          <p:nvPr/>
        </p:nvSpPr>
        <p:spPr>
          <a:xfrm>
            <a:off x="664192" y="906801"/>
            <a:ext cx="5096746" cy="1015663"/>
          </a:xfrm>
          <a:prstGeom prst="rect">
            <a:avLst/>
          </a:prstGeom>
          <a:noFill/>
        </p:spPr>
        <p:txBody>
          <a:bodyPr wrap="square" lIns="91440" tIns="45720" rIns="91440" bIns="45720">
            <a:spAutoFit/>
          </a:bodyPr>
          <a:lstStyle/>
          <a:p>
            <a:r>
              <a:rPr lang="en-US" sz="5500" b="0" cap="none" spc="0" dirty="0">
                <a:ln w="0"/>
                <a:solidFill>
                  <a:schemeClr val="tx1"/>
                </a:solidFill>
                <a:effectLst>
                  <a:outerShdw blurRad="38100" dist="19050" dir="2700000" algn="tl" rotWithShape="0">
                    <a:schemeClr val="dk1">
                      <a:alpha val="40000"/>
                    </a:schemeClr>
                  </a:outerShdw>
                </a:effectLst>
                <a:latin typeface="Notera Personal Use Only" panose="02000000000000000000" pitchFamily="2" charset="0"/>
              </a:rPr>
              <a:t>Our </a:t>
            </a:r>
            <a:r>
              <a:rPr lang="en-US" sz="6000" b="0" cap="none" spc="0" dirty="0">
                <a:ln w="0"/>
                <a:solidFill>
                  <a:schemeClr val="tx1"/>
                </a:solidFill>
                <a:effectLst>
                  <a:outerShdw blurRad="38100" dist="19050" dir="2700000" algn="tl" rotWithShape="0">
                    <a:schemeClr val="dk1">
                      <a:alpha val="40000"/>
                    </a:schemeClr>
                  </a:outerShdw>
                </a:effectLst>
                <a:latin typeface="Notera Personal Use Only" panose="02000000000000000000" pitchFamily="2" charset="0"/>
              </a:rPr>
              <a:t>Story</a:t>
            </a:r>
          </a:p>
        </p:txBody>
      </p:sp>
      <p:sp>
        <p:nvSpPr>
          <p:cNvPr id="18" name="TextBox 17">
            <a:extLst>
              <a:ext uri="{FF2B5EF4-FFF2-40B4-BE49-F238E27FC236}">
                <a16:creationId xmlns:a16="http://schemas.microsoft.com/office/drawing/2014/main" id="{9CC4F392-185D-49E2-9933-13E05B6F6FAE}"/>
              </a:ext>
            </a:extLst>
          </p:cNvPr>
          <p:cNvSpPr txBox="1"/>
          <p:nvPr/>
        </p:nvSpPr>
        <p:spPr>
          <a:xfrm>
            <a:off x="334468" y="5575817"/>
            <a:ext cx="4654296" cy="830997"/>
          </a:xfrm>
          <a:prstGeom prst="rect">
            <a:avLst/>
          </a:prstGeom>
          <a:noFill/>
        </p:spPr>
        <p:txBody>
          <a:bodyPr wrap="square" rtlCol="0">
            <a:spAutoFit/>
          </a:bodyPr>
          <a:lstStyle/>
          <a:p>
            <a:pPr algn="ctr"/>
            <a:r>
              <a:rPr lang="it-IT" sz="1200" b="1" i="1" dirty="0">
                <a:effectLst/>
                <a:latin typeface="Museo Sans 100" panose="02000000000000000000" pitchFamily="50" charset="0"/>
              </a:rPr>
              <a:t>Adrian Bianchini &amp; Fernando Rombola.</a:t>
            </a:r>
            <a:br>
              <a:rPr lang="it-IT" sz="1200" b="1" i="1" dirty="0">
                <a:effectLst/>
                <a:latin typeface="Museo Sans 100" panose="02000000000000000000" pitchFamily="50" charset="0"/>
              </a:rPr>
            </a:br>
            <a:r>
              <a:rPr lang="it-IT" sz="1200" b="1" i="1" dirty="0">
                <a:effectLst/>
                <a:latin typeface="Museo Sans 100" panose="02000000000000000000" pitchFamily="50" charset="0"/>
              </a:rPr>
              <a:t>-Directors, Dee Vine Estate</a:t>
            </a:r>
            <a:endParaRPr lang="it-IT" sz="1200" b="1" dirty="0">
              <a:effectLst/>
              <a:latin typeface="Museo Sans 100" panose="02000000000000000000" pitchFamily="50" charset="0"/>
            </a:endParaRPr>
          </a:p>
          <a:p>
            <a:br>
              <a:rPr lang="it-IT" sz="1200" b="1" i="0" dirty="0">
                <a:effectLst/>
                <a:latin typeface="Museo Sans 100" panose="02000000000000000000" pitchFamily="50" charset="0"/>
              </a:rPr>
            </a:br>
            <a:endParaRPr lang="en-PH" sz="1200" b="1" dirty="0">
              <a:latin typeface="Museo Sans 100" panose="02000000000000000000" pitchFamily="50" charset="0"/>
            </a:endParaRPr>
          </a:p>
        </p:txBody>
      </p:sp>
      <p:sp>
        <p:nvSpPr>
          <p:cNvPr id="19" name="TextBox 18">
            <a:extLst>
              <a:ext uri="{FF2B5EF4-FFF2-40B4-BE49-F238E27FC236}">
                <a16:creationId xmlns:a16="http://schemas.microsoft.com/office/drawing/2014/main" id="{4F412D72-C970-4BFC-B88D-81EFDF9A1432}"/>
              </a:ext>
            </a:extLst>
          </p:cNvPr>
          <p:cNvSpPr txBox="1"/>
          <p:nvPr/>
        </p:nvSpPr>
        <p:spPr>
          <a:xfrm>
            <a:off x="664192" y="2106093"/>
            <a:ext cx="4378362" cy="3272691"/>
          </a:xfrm>
          <a:prstGeom prst="rect">
            <a:avLst/>
          </a:prstGeom>
          <a:noFill/>
        </p:spPr>
        <p:txBody>
          <a:bodyPr wrap="square" rtlCol="0">
            <a:spAutoFit/>
          </a:bodyPr>
          <a:lstStyle/>
          <a:p>
            <a:pPr marR="0" algn="l" rtl="0"/>
            <a:r>
              <a:rPr lang="en-US" sz="2000" b="0" i="0" u="none" strike="noStrike" baseline="30000" dirty="0">
                <a:solidFill>
                  <a:srgbClr val="000000"/>
                </a:solidFill>
                <a:latin typeface="Museo Sans 100" panose="02000000000000000000" pitchFamily="50" charset="0"/>
              </a:rPr>
              <a:t>Dee Vine Estate is a winery established from the traditional family vineyards of Michele and Domenico </a:t>
            </a:r>
            <a:r>
              <a:rPr lang="en-US" sz="2000" b="0" i="0" u="none" strike="noStrike" baseline="30000" dirty="0" err="1">
                <a:solidFill>
                  <a:srgbClr val="000000"/>
                </a:solidFill>
                <a:latin typeface="Museo Sans 100" panose="02000000000000000000" pitchFamily="50" charset="0"/>
              </a:rPr>
              <a:t>Scarfone</a:t>
            </a:r>
            <a:r>
              <a:rPr lang="en-US" sz="2000" b="0" i="0" u="none" strike="noStrike" baseline="30000" dirty="0">
                <a:solidFill>
                  <a:srgbClr val="000000"/>
                </a:solidFill>
                <a:latin typeface="Museo Sans 100" panose="02000000000000000000" pitchFamily="50" charset="0"/>
              </a:rPr>
              <a:t>, two brothers that emigrated from Southern Italy in 1956 to settle at </a:t>
            </a:r>
            <a:r>
              <a:rPr lang="en-US" sz="2000" b="0" i="0" u="none" strike="noStrike" baseline="30000" dirty="0" err="1">
                <a:solidFill>
                  <a:srgbClr val="000000"/>
                </a:solidFill>
                <a:latin typeface="Museo Sans 100" panose="02000000000000000000" pitchFamily="50" charset="0"/>
              </a:rPr>
              <a:t>Nericon</a:t>
            </a:r>
            <a:r>
              <a:rPr lang="en-US" sz="2000" b="0" i="0" u="none" strike="noStrike" baseline="30000" dirty="0">
                <a:solidFill>
                  <a:srgbClr val="000000"/>
                </a:solidFill>
                <a:latin typeface="Museo Sans 100" panose="02000000000000000000" pitchFamily="50" charset="0"/>
              </a:rPr>
              <a:t> within the Riverina area of Australia.</a:t>
            </a:r>
          </a:p>
          <a:p>
            <a:pPr marR="0" algn="l" rtl="0"/>
            <a:endParaRPr lang="en-US" sz="2000" b="0" i="0" u="none" strike="noStrike" baseline="30000" dirty="0">
              <a:solidFill>
                <a:srgbClr val="000000"/>
              </a:solidFill>
              <a:latin typeface="Museo Sans 100" panose="02000000000000000000" pitchFamily="50" charset="0"/>
            </a:endParaRPr>
          </a:p>
          <a:p>
            <a:pPr marR="0" algn="l" rtl="0"/>
            <a:r>
              <a:rPr lang="en-US" sz="2000" b="0" i="0" u="none" strike="noStrike" baseline="30000" dirty="0">
                <a:solidFill>
                  <a:srgbClr val="000000"/>
                </a:solidFill>
                <a:latin typeface="Museo Sans 100" panose="02000000000000000000" pitchFamily="50" charset="0"/>
              </a:rPr>
              <a:t>They planted the first vines on the property the following year with the vision of producing traditional Italian table wine for the Australian wine drinker.</a:t>
            </a:r>
          </a:p>
          <a:p>
            <a:pPr marR="0" algn="l" rtl="0"/>
            <a:endParaRPr lang="en-US" sz="2000" b="0" i="0" u="none" strike="noStrike" baseline="30000" dirty="0">
              <a:solidFill>
                <a:srgbClr val="000000"/>
              </a:solidFill>
              <a:latin typeface="Museo Sans 100" panose="02000000000000000000" pitchFamily="50" charset="0"/>
            </a:endParaRPr>
          </a:p>
          <a:p>
            <a:pPr marR="0" algn="l" rtl="0"/>
            <a:r>
              <a:rPr lang="en-US" sz="2000" b="0" i="0" u="none" strike="noStrike" baseline="30000" dirty="0">
                <a:solidFill>
                  <a:srgbClr val="000000"/>
                </a:solidFill>
                <a:latin typeface="Museo Sans 100" panose="02000000000000000000" pitchFamily="50" charset="0"/>
              </a:rPr>
              <a:t>Three generations later Adrian </a:t>
            </a:r>
            <a:r>
              <a:rPr lang="en-US" sz="2000" b="0" i="0" u="none" strike="noStrike" baseline="30000" dirty="0" err="1">
                <a:solidFill>
                  <a:srgbClr val="000000"/>
                </a:solidFill>
                <a:latin typeface="Museo Sans 100" panose="02000000000000000000" pitchFamily="50" charset="0"/>
              </a:rPr>
              <a:t>Bianchini</a:t>
            </a:r>
            <a:r>
              <a:rPr lang="en-US" sz="2000" b="0" i="0" u="none" strike="noStrike" baseline="30000" dirty="0">
                <a:solidFill>
                  <a:srgbClr val="000000"/>
                </a:solidFill>
                <a:latin typeface="Museo Sans 100" panose="02000000000000000000" pitchFamily="50" charset="0"/>
              </a:rPr>
              <a:t> and Fernando </a:t>
            </a:r>
            <a:r>
              <a:rPr lang="en-US" sz="2000" b="0" i="0" u="none" strike="noStrike" baseline="30000" dirty="0" err="1">
                <a:solidFill>
                  <a:srgbClr val="000000"/>
                </a:solidFill>
                <a:latin typeface="Museo Sans 100" panose="02000000000000000000" pitchFamily="50" charset="0"/>
              </a:rPr>
              <a:t>Rombola</a:t>
            </a:r>
            <a:r>
              <a:rPr lang="en-US" sz="2000" b="0" i="0" u="none" strike="noStrike" baseline="30000" dirty="0">
                <a:solidFill>
                  <a:srgbClr val="000000"/>
                </a:solidFill>
                <a:latin typeface="Museo Sans 100" panose="02000000000000000000" pitchFamily="50" charset="0"/>
              </a:rPr>
              <a:t> have significantly expanded from their grandfathers original parcel of land, but follow the same principles; a passion for fine wine and dedication in producing a remarkably distinctive product.</a:t>
            </a:r>
            <a:endParaRPr lang="en-PH" sz="2000" dirty="0">
              <a:latin typeface="Museo Sans 100" panose="02000000000000000000" pitchFamily="50" charset="0"/>
            </a:endParaRPr>
          </a:p>
        </p:txBody>
      </p:sp>
    </p:spTree>
    <p:extLst>
      <p:ext uri="{BB962C8B-B14F-4D97-AF65-F5344CB8AC3E}">
        <p14:creationId xmlns:p14="http://schemas.microsoft.com/office/powerpoint/2010/main" val="24533888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7DB95-CAC2-4D86-B6E9-2D9FD5C5CE99}"/>
              </a:ext>
            </a:extLst>
          </p:cNvPr>
          <p:cNvSpPr>
            <a:spLocks noGrp="1"/>
          </p:cNvSpPr>
          <p:nvPr>
            <p:ph type="title"/>
          </p:nvPr>
        </p:nvSpPr>
        <p:spPr/>
        <p:txBody>
          <a:bodyPr/>
          <a:lstStyle/>
          <a:p>
            <a:endParaRPr lang="en-PH" dirty="0"/>
          </a:p>
        </p:txBody>
      </p:sp>
      <p:pic>
        <p:nvPicPr>
          <p:cNvPr id="14" name="Picture 13">
            <a:extLst>
              <a:ext uri="{FF2B5EF4-FFF2-40B4-BE49-F238E27FC236}">
                <a16:creationId xmlns:a16="http://schemas.microsoft.com/office/drawing/2014/main" id="{3229CB7D-99AE-461E-908C-3FA1BD4BA15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 y="0"/>
            <a:ext cx="12191998" cy="6857999"/>
          </a:xfrm>
          <a:prstGeom prst="rect">
            <a:avLst/>
          </a:prstGeom>
        </p:spPr>
      </p:pic>
      <p:sp>
        <p:nvSpPr>
          <p:cNvPr id="7" name="Rectangle 6">
            <a:extLst>
              <a:ext uri="{FF2B5EF4-FFF2-40B4-BE49-F238E27FC236}">
                <a16:creationId xmlns:a16="http://schemas.microsoft.com/office/drawing/2014/main" id="{152C5E59-FDF0-4BB7-A66E-153272714045}"/>
              </a:ext>
            </a:extLst>
          </p:cNvPr>
          <p:cNvSpPr/>
          <p:nvPr/>
        </p:nvSpPr>
        <p:spPr>
          <a:xfrm>
            <a:off x="838200" y="1877426"/>
            <a:ext cx="3529936" cy="1015663"/>
          </a:xfrm>
          <a:prstGeom prst="rect">
            <a:avLst/>
          </a:prstGeom>
          <a:noFill/>
        </p:spPr>
        <p:txBody>
          <a:bodyPr wrap="square" lIns="91440" tIns="45720" rIns="91440" bIns="45720">
            <a:spAutoFit/>
          </a:bodyPr>
          <a:lstStyle/>
          <a:p>
            <a:pPr algn="ctr"/>
            <a:r>
              <a:rPr lang="en-US" sz="5500" b="0" cap="none" spc="0" dirty="0">
                <a:ln w="0"/>
                <a:solidFill>
                  <a:schemeClr val="tx1"/>
                </a:solidFill>
                <a:effectLst>
                  <a:outerShdw blurRad="38100" dist="19050" dir="2700000" algn="tl" rotWithShape="0">
                    <a:schemeClr val="dk1">
                      <a:alpha val="40000"/>
                    </a:schemeClr>
                  </a:outerShdw>
                </a:effectLst>
                <a:latin typeface="Notera Personal Use Only" panose="02000000000000000000" pitchFamily="2" charset="0"/>
              </a:rPr>
              <a:t>Our </a:t>
            </a:r>
            <a:r>
              <a:rPr lang="en-US" sz="6000" b="0" cap="none" spc="0" dirty="0">
                <a:ln w="0"/>
                <a:solidFill>
                  <a:schemeClr val="tx1"/>
                </a:solidFill>
                <a:effectLst>
                  <a:outerShdw blurRad="38100" dist="19050" dir="2700000" algn="tl" rotWithShape="0">
                    <a:schemeClr val="dk1">
                      <a:alpha val="40000"/>
                    </a:schemeClr>
                  </a:outerShdw>
                </a:effectLst>
                <a:latin typeface="Notera Personal Use Only" panose="02000000000000000000" pitchFamily="2" charset="0"/>
              </a:rPr>
              <a:t>Winery</a:t>
            </a:r>
          </a:p>
        </p:txBody>
      </p:sp>
      <p:sp>
        <p:nvSpPr>
          <p:cNvPr id="8" name="TextBox 7">
            <a:extLst>
              <a:ext uri="{FF2B5EF4-FFF2-40B4-BE49-F238E27FC236}">
                <a16:creationId xmlns:a16="http://schemas.microsoft.com/office/drawing/2014/main" id="{ED896938-FEE1-481F-A068-FF5AC5379F89}"/>
              </a:ext>
            </a:extLst>
          </p:cNvPr>
          <p:cNvSpPr txBox="1"/>
          <p:nvPr/>
        </p:nvSpPr>
        <p:spPr>
          <a:xfrm>
            <a:off x="838200" y="3079827"/>
            <a:ext cx="4378362" cy="1631216"/>
          </a:xfrm>
          <a:prstGeom prst="rect">
            <a:avLst/>
          </a:prstGeom>
          <a:noFill/>
        </p:spPr>
        <p:txBody>
          <a:bodyPr wrap="square" rtlCol="0">
            <a:spAutoFit/>
          </a:bodyPr>
          <a:lstStyle/>
          <a:p>
            <a:pPr marR="0" algn="l" rtl="0"/>
            <a:r>
              <a:rPr lang="en-US" sz="2000" b="0" i="0" u="none" strike="noStrike" baseline="30000" dirty="0">
                <a:solidFill>
                  <a:srgbClr val="000000"/>
                </a:solidFill>
                <a:latin typeface="Museo Sans 100" panose="02000000000000000000" pitchFamily="50" charset="0"/>
              </a:rPr>
              <a:t>Our site was founded in 1930 by the </a:t>
            </a:r>
            <a:r>
              <a:rPr lang="en-US" sz="2000" b="0" i="0" u="none" strike="noStrike" baseline="30000" dirty="0" err="1">
                <a:solidFill>
                  <a:srgbClr val="000000"/>
                </a:solidFill>
                <a:latin typeface="Museo Sans 100" panose="02000000000000000000" pitchFamily="50" charset="0"/>
              </a:rPr>
              <a:t>Rossetto</a:t>
            </a:r>
            <a:r>
              <a:rPr lang="en-US" sz="2000" b="0" i="0" u="none" strike="noStrike" baseline="30000" dirty="0">
                <a:solidFill>
                  <a:srgbClr val="000000"/>
                </a:solidFill>
                <a:latin typeface="Museo Sans 100" panose="02000000000000000000" pitchFamily="50" charset="0"/>
              </a:rPr>
              <a:t> Family.</a:t>
            </a:r>
          </a:p>
          <a:p>
            <a:pPr marR="0" algn="l" rtl="0"/>
            <a:r>
              <a:rPr lang="en-US" sz="2000" b="0" i="0" u="none" strike="noStrike" baseline="30000" dirty="0">
                <a:solidFill>
                  <a:srgbClr val="000000"/>
                </a:solidFill>
                <a:latin typeface="Museo Sans 100" panose="02000000000000000000" pitchFamily="50" charset="0"/>
              </a:rPr>
              <a:t>With many years experience in Viticulture and winemaking, our family owned winery, from past, to present consistently </a:t>
            </a:r>
            <a:r>
              <a:rPr lang="en-US" sz="2000" b="0" i="0" u="none" strike="noStrike" baseline="30000" dirty="0" err="1">
                <a:solidFill>
                  <a:srgbClr val="000000"/>
                </a:solidFill>
                <a:latin typeface="Museo Sans 100" panose="02000000000000000000" pitchFamily="50" charset="0"/>
              </a:rPr>
              <a:t>endeavour</a:t>
            </a:r>
            <a:r>
              <a:rPr lang="en-US" sz="2000" b="0" i="0" u="none" strike="noStrike" baseline="30000" dirty="0">
                <a:solidFill>
                  <a:srgbClr val="000000"/>
                </a:solidFill>
                <a:latin typeface="Museo Sans 100" panose="02000000000000000000" pitchFamily="50" charset="0"/>
              </a:rPr>
              <a:t> to provide a heavy emphasis on excellence, quality and service. </a:t>
            </a:r>
          </a:p>
          <a:p>
            <a:pPr marR="0" algn="l" rtl="0"/>
            <a:r>
              <a:rPr lang="en-US" sz="2000" b="0" i="0" u="none" strike="noStrike" baseline="30000" dirty="0">
                <a:solidFill>
                  <a:srgbClr val="000000"/>
                </a:solidFill>
                <a:latin typeface="Museo Sans 100" panose="02000000000000000000" pitchFamily="50" charset="0"/>
              </a:rPr>
              <a:t>Now crushing over 35 000 </a:t>
            </a:r>
            <a:r>
              <a:rPr lang="en-US" sz="2000" b="0" i="0" u="none" strike="noStrike" baseline="30000" dirty="0" err="1">
                <a:solidFill>
                  <a:srgbClr val="000000"/>
                </a:solidFill>
                <a:latin typeface="Museo Sans 100" panose="02000000000000000000" pitchFamily="50" charset="0"/>
              </a:rPr>
              <a:t>tonnes</a:t>
            </a:r>
            <a:r>
              <a:rPr lang="en-US" sz="2000" b="0" i="0" u="none" strike="noStrike" baseline="30000" dirty="0">
                <a:solidFill>
                  <a:srgbClr val="000000"/>
                </a:solidFill>
                <a:latin typeface="Museo Sans 100" panose="02000000000000000000" pitchFamily="50" charset="0"/>
              </a:rPr>
              <a:t>, majority of which are from our family grown estate vineyards.</a:t>
            </a:r>
            <a:endParaRPr lang="en-PH" sz="2000" dirty="0">
              <a:latin typeface="Museo Sans 100" panose="02000000000000000000" pitchFamily="50" charset="0"/>
            </a:endParaRPr>
          </a:p>
        </p:txBody>
      </p:sp>
    </p:spTree>
    <p:extLst>
      <p:ext uri="{BB962C8B-B14F-4D97-AF65-F5344CB8AC3E}">
        <p14:creationId xmlns:p14="http://schemas.microsoft.com/office/powerpoint/2010/main" val="22667986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7DB95-CAC2-4D86-B6E9-2D9FD5C5CE99}"/>
              </a:ext>
            </a:extLst>
          </p:cNvPr>
          <p:cNvSpPr>
            <a:spLocks noGrp="1"/>
          </p:cNvSpPr>
          <p:nvPr>
            <p:ph type="title"/>
          </p:nvPr>
        </p:nvSpPr>
        <p:spPr/>
        <p:txBody>
          <a:bodyPr/>
          <a:lstStyle/>
          <a:p>
            <a:endParaRPr lang="en-PH" dirty="0"/>
          </a:p>
        </p:txBody>
      </p:sp>
      <p:pic>
        <p:nvPicPr>
          <p:cNvPr id="14" name="Picture 13">
            <a:extLst>
              <a:ext uri="{FF2B5EF4-FFF2-40B4-BE49-F238E27FC236}">
                <a16:creationId xmlns:a16="http://schemas.microsoft.com/office/drawing/2014/main" id="{3229CB7D-99AE-461E-908C-3FA1BD4BA15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 y="2"/>
            <a:ext cx="12191998" cy="6857998"/>
          </a:xfrm>
          <a:prstGeom prst="rect">
            <a:avLst/>
          </a:prstGeom>
        </p:spPr>
      </p:pic>
      <p:sp>
        <p:nvSpPr>
          <p:cNvPr id="7" name="Rectangle 6">
            <a:extLst>
              <a:ext uri="{FF2B5EF4-FFF2-40B4-BE49-F238E27FC236}">
                <a16:creationId xmlns:a16="http://schemas.microsoft.com/office/drawing/2014/main" id="{152C5E59-FDF0-4BB7-A66E-153272714045}"/>
              </a:ext>
            </a:extLst>
          </p:cNvPr>
          <p:cNvSpPr/>
          <p:nvPr/>
        </p:nvSpPr>
        <p:spPr>
          <a:xfrm>
            <a:off x="563163" y="982319"/>
            <a:ext cx="7343708" cy="1015663"/>
          </a:xfrm>
          <a:prstGeom prst="rect">
            <a:avLst/>
          </a:prstGeom>
          <a:noFill/>
        </p:spPr>
        <p:txBody>
          <a:bodyPr wrap="square" lIns="91440" tIns="45720" rIns="91440" bIns="45720">
            <a:spAutoFit/>
          </a:bodyPr>
          <a:lstStyle/>
          <a:p>
            <a:pPr algn="ctr"/>
            <a:r>
              <a:rPr lang="en-US" sz="5500" b="0" cap="none" spc="0" dirty="0">
                <a:ln w="0"/>
                <a:solidFill>
                  <a:schemeClr val="tx1"/>
                </a:solidFill>
                <a:effectLst>
                  <a:outerShdw blurRad="38100" dist="19050" dir="2700000" algn="tl" rotWithShape="0">
                    <a:schemeClr val="dk1">
                      <a:alpha val="40000"/>
                    </a:schemeClr>
                  </a:outerShdw>
                </a:effectLst>
                <a:latin typeface="Notera Personal Use Only" panose="02000000000000000000" pitchFamily="2" charset="0"/>
              </a:rPr>
              <a:t>Our </a:t>
            </a:r>
            <a:r>
              <a:rPr lang="en-US" sz="6000" b="0" cap="none" spc="0" dirty="0">
                <a:ln w="0"/>
                <a:solidFill>
                  <a:schemeClr val="tx1"/>
                </a:solidFill>
                <a:effectLst>
                  <a:outerShdw blurRad="38100" dist="19050" dir="2700000" algn="tl" rotWithShape="0">
                    <a:schemeClr val="dk1">
                      <a:alpha val="40000"/>
                    </a:schemeClr>
                  </a:outerShdw>
                </a:effectLst>
                <a:latin typeface="Notera Personal Use Only" panose="02000000000000000000" pitchFamily="2" charset="0"/>
              </a:rPr>
              <a:t>Regional Vineyards</a:t>
            </a:r>
          </a:p>
        </p:txBody>
      </p:sp>
      <p:sp>
        <p:nvSpPr>
          <p:cNvPr id="9" name="TextBox 8">
            <a:extLst>
              <a:ext uri="{FF2B5EF4-FFF2-40B4-BE49-F238E27FC236}">
                <a16:creationId xmlns:a16="http://schemas.microsoft.com/office/drawing/2014/main" id="{72466436-5650-4603-9CC4-05738E0BC9EF}"/>
              </a:ext>
            </a:extLst>
          </p:cNvPr>
          <p:cNvSpPr txBox="1"/>
          <p:nvPr/>
        </p:nvSpPr>
        <p:spPr>
          <a:xfrm>
            <a:off x="838200" y="2124127"/>
            <a:ext cx="4378362" cy="3272691"/>
          </a:xfrm>
          <a:prstGeom prst="rect">
            <a:avLst/>
          </a:prstGeom>
          <a:noFill/>
        </p:spPr>
        <p:txBody>
          <a:bodyPr wrap="square" rtlCol="0">
            <a:spAutoFit/>
          </a:bodyPr>
          <a:lstStyle/>
          <a:p>
            <a:pPr marR="0" algn="l" rtl="0"/>
            <a:r>
              <a:rPr lang="en-US" sz="2000" b="0" i="0" u="none" strike="noStrike" baseline="30000" dirty="0">
                <a:solidFill>
                  <a:srgbClr val="000000"/>
                </a:solidFill>
                <a:latin typeface="Museo Sans 100" panose="02000000000000000000" pitchFamily="50" charset="0"/>
              </a:rPr>
              <a:t>The Riverina lies in the south-west region of New South Wales. The area consists of low-lying flood plains, warm to hot climate and an ample supply of water through irrigation that is diverted from the </a:t>
            </a:r>
            <a:r>
              <a:rPr lang="en-US" sz="2000" b="0" i="0" u="none" strike="noStrike" baseline="30000" dirty="0" err="1">
                <a:solidFill>
                  <a:srgbClr val="000000"/>
                </a:solidFill>
                <a:latin typeface="Museo Sans 100" panose="02000000000000000000" pitchFamily="50" charset="0"/>
              </a:rPr>
              <a:t>Murrumbidgee</a:t>
            </a:r>
            <a:r>
              <a:rPr lang="en-US" sz="2000" b="0" i="0" u="none" strike="noStrike" baseline="30000" dirty="0">
                <a:solidFill>
                  <a:srgbClr val="000000"/>
                </a:solidFill>
                <a:latin typeface="Museo Sans 100" panose="02000000000000000000" pitchFamily="50" charset="0"/>
              </a:rPr>
              <a:t> river.</a:t>
            </a:r>
          </a:p>
          <a:p>
            <a:pPr marR="0" algn="l" rtl="0"/>
            <a:endParaRPr lang="en-US" sz="2000" b="0" i="0" u="none" strike="noStrike" baseline="30000" dirty="0">
              <a:solidFill>
                <a:srgbClr val="000000"/>
              </a:solidFill>
              <a:latin typeface="Museo Sans 100" panose="02000000000000000000" pitchFamily="50" charset="0"/>
            </a:endParaRPr>
          </a:p>
          <a:p>
            <a:pPr marR="0" algn="l" rtl="0"/>
            <a:r>
              <a:rPr lang="en-US" sz="2000" b="0" i="0" u="none" strike="noStrike" baseline="30000" dirty="0">
                <a:solidFill>
                  <a:srgbClr val="000000"/>
                </a:solidFill>
                <a:latin typeface="Museo Sans 100" panose="02000000000000000000" pitchFamily="50" charset="0"/>
              </a:rPr>
              <a:t>The Riverina has been growing wine grapes since 1913 and is the second largest wine producing region in Australia. The area yields almost three-quarters of the entire annual wine volume of New South Wales.</a:t>
            </a:r>
          </a:p>
          <a:p>
            <a:pPr marR="0" algn="l" rtl="0"/>
            <a:endParaRPr lang="en-US" sz="2000" b="0" i="0" u="none" strike="noStrike" baseline="30000" dirty="0">
              <a:solidFill>
                <a:srgbClr val="000000"/>
              </a:solidFill>
              <a:latin typeface="Museo Sans 100" panose="02000000000000000000" pitchFamily="50" charset="0"/>
            </a:endParaRPr>
          </a:p>
          <a:p>
            <a:pPr marR="0" algn="l" rtl="0"/>
            <a:r>
              <a:rPr lang="en-US" sz="2000" b="0" i="0" u="none" strike="noStrike" baseline="30000" dirty="0">
                <a:solidFill>
                  <a:srgbClr val="000000"/>
                </a:solidFill>
                <a:latin typeface="Museo Sans 100" panose="02000000000000000000" pitchFamily="50" charset="0"/>
              </a:rPr>
              <a:t>The main soil type of the Riverina is red-brown earth deposited by ancient streams in the area. It is in these free-draining soils around Griffith that the Dee Vine Estate Vineyards are planted.</a:t>
            </a:r>
            <a:endParaRPr lang="en-PH" dirty="0"/>
          </a:p>
        </p:txBody>
      </p:sp>
    </p:spTree>
    <p:extLst>
      <p:ext uri="{BB962C8B-B14F-4D97-AF65-F5344CB8AC3E}">
        <p14:creationId xmlns:p14="http://schemas.microsoft.com/office/powerpoint/2010/main" val="11737729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graphicFrame>
        <p:nvGraphicFramePr>
          <p:cNvPr id="4" name="Content Placeholder 2">
            <a:extLst>
              <a:ext uri="{FF2B5EF4-FFF2-40B4-BE49-F238E27FC236}">
                <a16:creationId xmlns:a16="http://schemas.microsoft.com/office/drawing/2014/main" id="{AED04DAF-1E3F-4397-8834-E64118E9B2CD}"/>
              </a:ext>
            </a:extLst>
          </p:cNvPr>
          <p:cNvGraphicFramePr>
            <a:graphicFrameLocks noGrp="1"/>
          </p:cNvGraphicFramePr>
          <p:nvPr>
            <p:ph idx="1"/>
            <p:extLst>
              <p:ext uri="{D42A27DB-BD31-4B8C-83A1-F6EECF244321}">
                <p14:modId xmlns:p14="http://schemas.microsoft.com/office/powerpoint/2010/main" val="414619589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8">
            <a:extLst>
              <a:ext uri="{FF2B5EF4-FFF2-40B4-BE49-F238E27FC236}">
                <a16:creationId xmlns:a16="http://schemas.microsoft.com/office/drawing/2014/main" id="{38E9EC7F-8972-4C99-A6A0-E84163BBAE6B}"/>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0" y="0"/>
            <a:ext cx="12192000" cy="6857999"/>
          </a:xfrm>
          <a:prstGeom prst="rect">
            <a:avLst/>
          </a:prstGeom>
        </p:spPr>
      </p:pic>
      <p:sp>
        <p:nvSpPr>
          <p:cNvPr id="10" name="TextBox 9">
            <a:extLst>
              <a:ext uri="{FF2B5EF4-FFF2-40B4-BE49-F238E27FC236}">
                <a16:creationId xmlns:a16="http://schemas.microsoft.com/office/drawing/2014/main" id="{F8004C82-8373-4FF6-AB33-258342BB8FD0}"/>
              </a:ext>
            </a:extLst>
          </p:cNvPr>
          <p:cNvSpPr txBox="1"/>
          <p:nvPr/>
        </p:nvSpPr>
        <p:spPr>
          <a:xfrm>
            <a:off x="2107966" y="913756"/>
            <a:ext cx="7976067" cy="461665"/>
          </a:xfrm>
          <a:prstGeom prst="rect">
            <a:avLst/>
          </a:prstGeom>
          <a:noFill/>
        </p:spPr>
        <p:txBody>
          <a:bodyPr wrap="square" rtlCol="0">
            <a:spAutoFit/>
          </a:bodyPr>
          <a:lstStyle/>
          <a:p>
            <a:pPr algn="ctr"/>
            <a:r>
              <a:rPr lang="en-US" sz="1800" b="0" i="0" u="none" strike="noStrike" baseline="30000" dirty="0">
                <a:solidFill>
                  <a:srgbClr val="000000"/>
                </a:solidFill>
                <a:latin typeface="Cinzel" pitchFamily="2" charset="0"/>
              </a:rPr>
              <a:t>The Dee Vine Estate range currently features nine brands, including the popular </a:t>
            </a:r>
            <a:r>
              <a:rPr lang="en-US" sz="1800" b="0" i="0" u="none" strike="noStrike" baseline="30000" dirty="0" err="1">
                <a:solidFill>
                  <a:srgbClr val="000000"/>
                </a:solidFill>
                <a:latin typeface="Cinzel" pitchFamily="2" charset="0"/>
              </a:rPr>
              <a:t>Nericon</a:t>
            </a:r>
            <a:r>
              <a:rPr lang="en-US" sz="1800" b="0" i="0" u="none" strike="noStrike" baseline="30000" dirty="0">
                <a:solidFill>
                  <a:srgbClr val="000000"/>
                </a:solidFill>
                <a:latin typeface="Cinzel" pitchFamily="2" charset="0"/>
              </a:rPr>
              <a:t>, Estate Range, 2 Monkeys, Forty Four, D-Reserve, La </a:t>
            </a:r>
            <a:r>
              <a:rPr lang="en-US" sz="1800" b="0" i="0" u="none" strike="noStrike" baseline="30000" dirty="0" err="1">
                <a:solidFill>
                  <a:srgbClr val="000000"/>
                </a:solidFill>
                <a:latin typeface="Cinzel" pitchFamily="2" charset="0"/>
              </a:rPr>
              <a:t>Sagra</a:t>
            </a:r>
            <a:r>
              <a:rPr lang="en-US" sz="1800" b="0" i="0" u="none" strike="noStrike" baseline="30000" dirty="0">
                <a:solidFill>
                  <a:srgbClr val="000000"/>
                </a:solidFill>
                <a:latin typeface="Cinzel" pitchFamily="2" charset="0"/>
              </a:rPr>
              <a:t>, The Drover</a:t>
            </a:r>
            <a:r>
              <a:rPr lang="en-US" baseline="30000" dirty="0">
                <a:solidFill>
                  <a:srgbClr val="000000"/>
                </a:solidFill>
                <a:latin typeface="Cinzel" pitchFamily="2" charset="0"/>
              </a:rPr>
              <a:t>, </a:t>
            </a:r>
            <a:r>
              <a:rPr lang="en-US" baseline="30000" dirty="0" err="1">
                <a:solidFill>
                  <a:srgbClr val="000000"/>
                </a:solidFill>
                <a:latin typeface="Cinzel" pitchFamily="2" charset="0"/>
              </a:rPr>
              <a:t>boski</a:t>
            </a:r>
            <a:r>
              <a:rPr lang="en-US" baseline="30000" dirty="0">
                <a:solidFill>
                  <a:srgbClr val="000000"/>
                </a:solidFill>
                <a:latin typeface="Cinzel" pitchFamily="2" charset="0"/>
              </a:rPr>
              <a:t> and mount </a:t>
            </a:r>
            <a:r>
              <a:rPr lang="en-US" baseline="30000" dirty="0" err="1">
                <a:solidFill>
                  <a:srgbClr val="000000"/>
                </a:solidFill>
                <a:latin typeface="Cinzel" pitchFamily="2" charset="0"/>
              </a:rPr>
              <a:t>bingar</a:t>
            </a:r>
            <a:endParaRPr lang="en-US" sz="1800" b="0" i="0" u="none" strike="noStrike" baseline="30000" dirty="0">
              <a:solidFill>
                <a:srgbClr val="000000"/>
              </a:solidFill>
              <a:latin typeface="Cinzel" pitchFamily="2" charset="0"/>
            </a:endParaRPr>
          </a:p>
        </p:txBody>
      </p:sp>
    </p:spTree>
    <p:extLst>
      <p:ext uri="{BB962C8B-B14F-4D97-AF65-F5344CB8AC3E}">
        <p14:creationId xmlns:p14="http://schemas.microsoft.com/office/powerpoint/2010/main" val="2689089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4FA58-20AB-4807-9302-F16EE454F920}"/>
              </a:ext>
            </a:extLst>
          </p:cNvPr>
          <p:cNvSpPr>
            <a:spLocks noGrp="1"/>
          </p:cNvSpPr>
          <p:nvPr>
            <p:ph type="title"/>
          </p:nvPr>
        </p:nvSpPr>
        <p:spPr/>
        <p:txBody>
          <a:bodyPr/>
          <a:lstStyle/>
          <a:p>
            <a:endParaRPr lang="en-PH"/>
          </a:p>
        </p:txBody>
      </p:sp>
      <p:pic>
        <p:nvPicPr>
          <p:cNvPr id="5" name="Content Placeholder 4">
            <a:extLst>
              <a:ext uri="{FF2B5EF4-FFF2-40B4-BE49-F238E27FC236}">
                <a16:creationId xmlns:a16="http://schemas.microsoft.com/office/drawing/2014/main" id="{1B515984-8D13-44BF-9C7E-674C47595CE6}"/>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1" y="0"/>
            <a:ext cx="12191998" cy="6857999"/>
          </a:xfrm>
        </p:spPr>
      </p:pic>
      <p:sp>
        <p:nvSpPr>
          <p:cNvPr id="7" name="TextBox 6">
            <a:extLst>
              <a:ext uri="{FF2B5EF4-FFF2-40B4-BE49-F238E27FC236}">
                <a16:creationId xmlns:a16="http://schemas.microsoft.com/office/drawing/2014/main" id="{3E2A3638-D802-48F9-82CA-6FF5D0FC6E33}"/>
              </a:ext>
            </a:extLst>
          </p:cNvPr>
          <p:cNvSpPr txBox="1"/>
          <p:nvPr/>
        </p:nvSpPr>
        <p:spPr>
          <a:xfrm>
            <a:off x="5518038" y="2055813"/>
            <a:ext cx="6100482" cy="3170099"/>
          </a:xfrm>
          <a:prstGeom prst="rect">
            <a:avLst/>
          </a:prstGeom>
          <a:noFill/>
        </p:spPr>
        <p:txBody>
          <a:bodyPr wrap="square" rtlCol="0">
            <a:spAutoFit/>
          </a:bodyPr>
          <a:lstStyle/>
          <a:p>
            <a:pPr algn="just" rtl="0">
              <a:spcBef>
                <a:spcPts val="0"/>
              </a:spcBef>
              <a:spcAft>
                <a:spcPts val="0"/>
              </a:spcAft>
            </a:pPr>
            <a:r>
              <a:rPr lang="en-US" sz="1100" dirty="0">
                <a:solidFill>
                  <a:srgbClr val="000000"/>
                </a:solidFill>
                <a:latin typeface="Museo Sans 100" panose="02000000000000000000" pitchFamily="50" charset="0"/>
              </a:rPr>
              <a:t>Our D Reserve range embodies the Italian concept of "reserve, reserve" which signifies a product that has been set aside for a special purpose. In the context of wine, "D Reserve" is a term used to describe a higher quality wine that has been crafted with meticulous care, resulting in a truly exceptional taste.</a:t>
            </a:r>
          </a:p>
          <a:p>
            <a:pPr algn="just" rtl="0">
              <a:spcBef>
                <a:spcPts val="0"/>
              </a:spcBef>
              <a:spcAft>
                <a:spcPts val="0"/>
              </a:spcAft>
            </a:pPr>
            <a:br>
              <a:rPr lang="en-US" sz="1100" dirty="0">
                <a:solidFill>
                  <a:srgbClr val="000000"/>
                </a:solidFill>
                <a:latin typeface="Museo Sans 100" panose="02000000000000000000" pitchFamily="50" charset="0"/>
              </a:rPr>
            </a:br>
            <a:r>
              <a:rPr lang="en-US" sz="1100" dirty="0">
                <a:solidFill>
                  <a:srgbClr val="000000"/>
                </a:solidFill>
                <a:latin typeface="Museo Sans 100" panose="02000000000000000000" pitchFamily="50" charset="0"/>
              </a:rPr>
              <a:t>This idea inspired us to create our own D Reserve Cabernet Sauvignon in 2018, a wine that we believed deserved a special place in its own price bracket to reflect the time and effort taken in its production. Since then, our D Reserve range has grown to include three wines: Cabernet Sauvignon, Shiraz, and Chardonnay.. All three wines are crafted by our expert winemaking team using only the finest fruit sourced from the prestigious Adelaide Hills in South Australia, resulting in a bold and unique taste that is smooth on the palate.</a:t>
            </a:r>
          </a:p>
          <a:p>
            <a:pPr algn="just" rtl="0">
              <a:spcBef>
                <a:spcPts val="0"/>
              </a:spcBef>
              <a:spcAft>
                <a:spcPts val="0"/>
              </a:spcAft>
            </a:pPr>
            <a:br>
              <a:rPr lang="en-US" sz="1100" dirty="0">
                <a:solidFill>
                  <a:srgbClr val="000000"/>
                </a:solidFill>
                <a:latin typeface="Museo Sans 100" panose="02000000000000000000" pitchFamily="50" charset="0"/>
              </a:rPr>
            </a:br>
            <a:r>
              <a:rPr lang="en-US" sz="1100" dirty="0">
                <a:solidFill>
                  <a:srgbClr val="000000"/>
                </a:solidFill>
                <a:latin typeface="Museo Sans 100" panose="02000000000000000000" pitchFamily="50" charset="0"/>
              </a:rPr>
              <a:t>Unsurprisingly, our D Reserve wines have been a hit with wine enthusiasts of all ages and levels of experience, thanks to their exceptional quality and attention to detail. Whether you're a seasoned wine connoisseur or simply looking for a truly special wine to enjoy on a special occasion, our D Reserve range is sure to impress.</a:t>
            </a:r>
          </a:p>
          <a:p>
            <a:br>
              <a:rPr lang="en-US" sz="1200" dirty="0"/>
            </a:br>
            <a:endParaRPr lang="en-US" sz="1200" b="0" i="0" u="none" strike="noStrike" dirty="0">
              <a:solidFill>
                <a:srgbClr val="000000"/>
              </a:solidFill>
              <a:effectLst/>
              <a:latin typeface="Museo Sans 100" panose="02000000000000000000" pitchFamily="50" charset="0"/>
            </a:endParaRPr>
          </a:p>
        </p:txBody>
      </p:sp>
      <p:sp>
        <p:nvSpPr>
          <p:cNvPr id="8" name="TextBox 7">
            <a:extLst>
              <a:ext uri="{FF2B5EF4-FFF2-40B4-BE49-F238E27FC236}">
                <a16:creationId xmlns:a16="http://schemas.microsoft.com/office/drawing/2014/main" id="{5E991F8B-30D3-44CE-BC4E-B65C1D3BCB4B}"/>
              </a:ext>
            </a:extLst>
          </p:cNvPr>
          <p:cNvSpPr txBox="1"/>
          <p:nvPr/>
        </p:nvSpPr>
        <p:spPr>
          <a:xfrm>
            <a:off x="5518038" y="4915923"/>
            <a:ext cx="2989645" cy="861774"/>
          </a:xfrm>
          <a:prstGeom prst="rect">
            <a:avLst/>
          </a:prstGeom>
          <a:noFill/>
        </p:spPr>
        <p:txBody>
          <a:bodyPr wrap="square" rtlCol="0">
            <a:spAutoFit/>
          </a:bodyPr>
          <a:lstStyle/>
          <a:p>
            <a:pPr rtl="0">
              <a:spcBef>
                <a:spcPts val="0"/>
              </a:spcBef>
              <a:spcAft>
                <a:spcPts val="0"/>
              </a:spcAft>
            </a:pPr>
            <a:r>
              <a:rPr lang="en-US" sz="1000" b="1" i="0" strike="noStrike" dirty="0">
                <a:solidFill>
                  <a:srgbClr val="000000"/>
                </a:solidFill>
                <a:effectLst/>
                <a:latin typeface="Arial" panose="020B0604020202020204" pitchFamily="34" charset="0"/>
              </a:rPr>
              <a:t>RANGE: </a:t>
            </a:r>
          </a:p>
          <a:p>
            <a:pPr rtl="0">
              <a:spcBef>
                <a:spcPts val="0"/>
              </a:spcBef>
              <a:spcAft>
                <a:spcPts val="0"/>
              </a:spcAft>
            </a:pPr>
            <a:endParaRPr lang="en-US" sz="1000" dirty="0">
              <a:effectLst/>
            </a:endParaRPr>
          </a:p>
          <a:p>
            <a:pPr rtl="0" fontAlgn="base">
              <a:spcBef>
                <a:spcPts val="0"/>
              </a:spcBef>
              <a:spcAft>
                <a:spcPts val="0"/>
              </a:spcAft>
              <a:buFont typeface="Arial" panose="020B0604020202020204" pitchFamily="34" charset="0"/>
              <a:buChar char="•"/>
            </a:pPr>
            <a:r>
              <a:rPr lang="en-US" sz="1000" i="0" u="none" strike="noStrike" dirty="0">
                <a:solidFill>
                  <a:srgbClr val="1D1D1D"/>
                </a:solidFill>
                <a:effectLst/>
                <a:latin typeface="Arial" panose="020B0604020202020204" pitchFamily="34" charset="0"/>
              </a:rPr>
              <a:t> 2019 D-RESERVE SHIRAZ </a:t>
            </a:r>
          </a:p>
          <a:p>
            <a:pPr rtl="0" fontAlgn="base">
              <a:spcBef>
                <a:spcPts val="0"/>
              </a:spcBef>
              <a:spcAft>
                <a:spcPts val="0"/>
              </a:spcAft>
              <a:buFont typeface="Arial" panose="020B0604020202020204" pitchFamily="34" charset="0"/>
              <a:buChar char="•"/>
            </a:pPr>
            <a:r>
              <a:rPr lang="en-US" sz="1000" i="0" u="none" strike="noStrike" dirty="0">
                <a:solidFill>
                  <a:srgbClr val="1D1D1D"/>
                </a:solidFill>
                <a:effectLst/>
                <a:latin typeface="Arial" panose="020B0604020202020204" pitchFamily="34" charset="0"/>
              </a:rPr>
              <a:t> 2018 D-RESERVE CABERNET SAUVIGNON </a:t>
            </a:r>
          </a:p>
          <a:p>
            <a:pPr rtl="0" fontAlgn="base">
              <a:spcBef>
                <a:spcPts val="0"/>
              </a:spcBef>
              <a:spcAft>
                <a:spcPts val="0"/>
              </a:spcAft>
              <a:buFont typeface="Arial" panose="020B0604020202020204" pitchFamily="34" charset="0"/>
              <a:buChar char="•"/>
            </a:pPr>
            <a:r>
              <a:rPr lang="en-US" sz="1000" dirty="0">
                <a:solidFill>
                  <a:srgbClr val="1D1D1D"/>
                </a:solidFill>
                <a:latin typeface="Arial" panose="020B0604020202020204" pitchFamily="34" charset="0"/>
              </a:rPr>
              <a:t> 2021 </a:t>
            </a:r>
            <a:r>
              <a:rPr lang="en-US" sz="1000" i="0" u="none" strike="noStrike" dirty="0">
                <a:solidFill>
                  <a:srgbClr val="1D1D1D"/>
                </a:solidFill>
                <a:effectLst/>
                <a:latin typeface="Arial" panose="020B0604020202020204" pitchFamily="34" charset="0"/>
              </a:rPr>
              <a:t>D-RESERVE CHARDONNAY</a:t>
            </a:r>
            <a:endParaRPr lang="en-PH" sz="1000" dirty="0">
              <a:latin typeface="Museo Sans 100" panose="02000000000000000000" pitchFamily="50" charset="0"/>
            </a:endParaRPr>
          </a:p>
        </p:txBody>
      </p:sp>
    </p:spTree>
    <p:extLst>
      <p:ext uri="{BB962C8B-B14F-4D97-AF65-F5344CB8AC3E}">
        <p14:creationId xmlns:p14="http://schemas.microsoft.com/office/powerpoint/2010/main" val="5969085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12">
            <a:extLst>
              <a:ext uri="{FF2B5EF4-FFF2-40B4-BE49-F238E27FC236}">
                <a16:creationId xmlns:a16="http://schemas.microsoft.com/office/drawing/2014/main" id="{C73D8ED5-4DA1-4115-A60F-E9ABEA748A37}"/>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1" y="0"/>
            <a:ext cx="12191998" cy="6857998"/>
          </a:xfrm>
        </p:spPr>
      </p:pic>
      <p:sp>
        <p:nvSpPr>
          <p:cNvPr id="15" name="TextBox 14">
            <a:extLst>
              <a:ext uri="{FF2B5EF4-FFF2-40B4-BE49-F238E27FC236}">
                <a16:creationId xmlns:a16="http://schemas.microsoft.com/office/drawing/2014/main" id="{3A83F152-ECBA-4089-BE2D-25F6FA9859D0}"/>
              </a:ext>
            </a:extLst>
          </p:cNvPr>
          <p:cNvSpPr txBox="1"/>
          <p:nvPr/>
        </p:nvSpPr>
        <p:spPr>
          <a:xfrm>
            <a:off x="6342439" y="1898194"/>
            <a:ext cx="5400974" cy="2970044"/>
          </a:xfrm>
          <a:prstGeom prst="rect">
            <a:avLst/>
          </a:prstGeom>
          <a:noFill/>
        </p:spPr>
        <p:txBody>
          <a:bodyPr wrap="square" rtlCol="0">
            <a:spAutoFit/>
          </a:bodyPr>
          <a:lstStyle/>
          <a:p>
            <a:pPr algn="just"/>
            <a:r>
              <a:rPr lang="en-US" sz="1100" dirty="0">
                <a:solidFill>
                  <a:srgbClr val="000000"/>
                </a:solidFill>
                <a:latin typeface="Museo Sans 100" panose="02000000000000000000" pitchFamily="50" charset="0"/>
              </a:rPr>
              <a:t>Our Drovers range was named after the intrepid drovers who would move their flocks of sheep from vineyard to vineyard, allowing them to graze beneath the vines during the arid months of the year. This rugged and adventurous spirit is reflected in the character of our wines, which are designed to capture the essence of the Australian Outback.</a:t>
            </a:r>
          </a:p>
          <a:p>
            <a:pPr algn="just"/>
            <a:br>
              <a:rPr lang="en-US" sz="1100" dirty="0">
                <a:solidFill>
                  <a:srgbClr val="000000"/>
                </a:solidFill>
                <a:latin typeface="Museo Sans 100" panose="02000000000000000000" pitchFamily="50" charset="0"/>
              </a:rPr>
            </a:br>
            <a:r>
              <a:rPr lang="en-US" sz="1100" dirty="0">
                <a:solidFill>
                  <a:srgbClr val="000000"/>
                </a:solidFill>
                <a:latin typeface="Museo Sans 100" panose="02000000000000000000" pitchFamily="50" charset="0"/>
              </a:rPr>
              <a:t>Bold and robust, The Drover is a classic wine that embodies the rugged beauty and untamed spirit of the land. Crafted from carefully selected grapes, our winemakers use traditional techniques to create rich, complex flavors that are sure to leave a lasting impression on your palate.</a:t>
            </a:r>
          </a:p>
          <a:p>
            <a:pPr algn="just"/>
            <a:br>
              <a:rPr lang="en-US" sz="1100" dirty="0">
                <a:solidFill>
                  <a:srgbClr val="000000"/>
                </a:solidFill>
                <a:latin typeface="Museo Sans 100" panose="02000000000000000000" pitchFamily="50" charset="0"/>
              </a:rPr>
            </a:br>
            <a:r>
              <a:rPr lang="en-US" sz="1100" dirty="0">
                <a:solidFill>
                  <a:srgbClr val="000000"/>
                </a:solidFill>
                <a:latin typeface="Museo Sans 100" panose="02000000000000000000" pitchFamily="50" charset="0"/>
              </a:rPr>
              <a:t>Whether you're enjoying a glass of The Drover after a long day of work or sharing a bottle with friends around the campfire, our wines are the perfect accompaniment to any occasion. So why not raise a glass to the adventurous spirit of the drovers and enjoy a taste of the Outback with our Drovers range?</a:t>
            </a:r>
          </a:p>
          <a:p>
            <a:br>
              <a:rPr lang="en-US" sz="1100" dirty="0">
                <a:solidFill>
                  <a:srgbClr val="000000"/>
                </a:solidFill>
                <a:latin typeface="Museo Sans 100" panose="02000000000000000000" pitchFamily="50" charset="0"/>
              </a:rPr>
            </a:br>
            <a:endParaRPr lang="en-US" sz="1100" dirty="0">
              <a:solidFill>
                <a:srgbClr val="000000"/>
              </a:solidFill>
              <a:latin typeface="Museo Sans 100" panose="02000000000000000000" pitchFamily="50" charset="0"/>
            </a:endParaRPr>
          </a:p>
        </p:txBody>
      </p:sp>
      <p:sp>
        <p:nvSpPr>
          <p:cNvPr id="16" name="TextBox 15">
            <a:extLst>
              <a:ext uri="{FF2B5EF4-FFF2-40B4-BE49-F238E27FC236}">
                <a16:creationId xmlns:a16="http://schemas.microsoft.com/office/drawing/2014/main" id="{6832BA4B-F98A-4A01-8B81-494FB673DB20}"/>
              </a:ext>
            </a:extLst>
          </p:cNvPr>
          <p:cNvSpPr txBox="1"/>
          <p:nvPr/>
        </p:nvSpPr>
        <p:spPr>
          <a:xfrm>
            <a:off x="6342439" y="4618883"/>
            <a:ext cx="2646839" cy="1323439"/>
          </a:xfrm>
          <a:prstGeom prst="rect">
            <a:avLst/>
          </a:prstGeom>
          <a:noFill/>
        </p:spPr>
        <p:txBody>
          <a:bodyPr wrap="square" rtlCol="0">
            <a:spAutoFit/>
          </a:bodyPr>
          <a:lstStyle/>
          <a:p>
            <a:pPr rtl="0">
              <a:spcBef>
                <a:spcPts val="0"/>
              </a:spcBef>
              <a:spcAft>
                <a:spcPts val="0"/>
              </a:spcAft>
            </a:pPr>
            <a:r>
              <a:rPr lang="en-US" sz="1000" b="1" i="0" strike="noStrike" dirty="0">
                <a:solidFill>
                  <a:srgbClr val="000000"/>
                </a:solidFill>
                <a:effectLst/>
                <a:latin typeface="Arial" panose="020B0604020202020204" pitchFamily="34" charset="0"/>
              </a:rPr>
              <a:t>RANGE: </a:t>
            </a:r>
          </a:p>
          <a:p>
            <a:pPr rtl="0">
              <a:spcBef>
                <a:spcPts val="0"/>
              </a:spcBef>
              <a:spcAft>
                <a:spcPts val="0"/>
              </a:spcAft>
            </a:pPr>
            <a:endParaRPr lang="en-US" sz="1000" b="0" dirty="0">
              <a:effectLst/>
            </a:endParaRPr>
          </a:p>
          <a:p>
            <a:pPr rtl="0" fontAlgn="base">
              <a:spcBef>
                <a:spcPts val="0"/>
              </a:spcBef>
              <a:spcAft>
                <a:spcPts val="0"/>
              </a:spcAft>
              <a:buFont typeface="Arial" panose="020B0604020202020204" pitchFamily="34" charset="0"/>
              <a:buChar char="•"/>
            </a:pPr>
            <a:r>
              <a:rPr lang="en-PH" sz="1000" b="1" i="0" u="none" strike="noStrike" dirty="0">
                <a:solidFill>
                  <a:srgbClr val="1D1D1D"/>
                </a:solidFill>
                <a:effectLst/>
                <a:latin typeface="Arial" panose="020B0604020202020204" pitchFamily="34" charset="0"/>
              </a:rPr>
              <a:t> </a:t>
            </a:r>
            <a:r>
              <a:rPr lang="en-PH" sz="1000" i="0" u="none" strike="noStrike" dirty="0">
                <a:solidFill>
                  <a:srgbClr val="1D1D1D"/>
                </a:solidFill>
                <a:effectLst/>
                <a:latin typeface="Arial" panose="020B0604020202020204" pitchFamily="34" charset="0"/>
              </a:rPr>
              <a:t>2022 SWEET RED </a:t>
            </a:r>
          </a:p>
          <a:p>
            <a:pPr rtl="0" fontAlgn="base">
              <a:spcBef>
                <a:spcPts val="0"/>
              </a:spcBef>
              <a:spcAft>
                <a:spcPts val="0"/>
              </a:spcAft>
              <a:buFont typeface="Arial" panose="020B0604020202020204" pitchFamily="34" charset="0"/>
              <a:buChar char="•"/>
            </a:pPr>
            <a:r>
              <a:rPr lang="en-PH" sz="1000" i="0" u="none" strike="noStrike" dirty="0">
                <a:solidFill>
                  <a:srgbClr val="1D1D1D"/>
                </a:solidFill>
                <a:effectLst/>
                <a:latin typeface="Arial" panose="020B0604020202020204" pitchFamily="34" charset="0"/>
              </a:rPr>
              <a:t> 2022 SAUVINGNON BLANC </a:t>
            </a:r>
          </a:p>
          <a:p>
            <a:pPr rtl="0" fontAlgn="base">
              <a:spcBef>
                <a:spcPts val="0"/>
              </a:spcBef>
              <a:spcAft>
                <a:spcPts val="0"/>
              </a:spcAft>
              <a:buFont typeface="Arial" panose="020B0604020202020204" pitchFamily="34" charset="0"/>
              <a:buChar char="•"/>
            </a:pPr>
            <a:r>
              <a:rPr lang="en-PH" sz="1000" i="0" u="none" strike="noStrike" dirty="0">
                <a:solidFill>
                  <a:srgbClr val="1D1D1D"/>
                </a:solidFill>
                <a:effectLst/>
                <a:latin typeface="Arial" panose="020B0604020202020204" pitchFamily="34" charset="0"/>
              </a:rPr>
              <a:t> 2022 SEMILON SAUVINGNON BLANC </a:t>
            </a:r>
          </a:p>
          <a:p>
            <a:pPr rtl="0" fontAlgn="base">
              <a:spcBef>
                <a:spcPts val="0"/>
              </a:spcBef>
              <a:spcAft>
                <a:spcPts val="0"/>
              </a:spcAft>
              <a:buFont typeface="Arial" panose="020B0604020202020204" pitchFamily="34" charset="0"/>
              <a:buChar char="•"/>
            </a:pPr>
            <a:r>
              <a:rPr lang="en-PH" sz="1000" dirty="0">
                <a:solidFill>
                  <a:srgbClr val="1D1D1D"/>
                </a:solidFill>
                <a:latin typeface="Arial" panose="020B0604020202020204" pitchFamily="34" charset="0"/>
              </a:rPr>
              <a:t> 2022 </a:t>
            </a:r>
            <a:r>
              <a:rPr lang="en-PH" sz="1000" i="0" u="none" strike="noStrike" dirty="0">
                <a:solidFill>
                  <a:srgbClr val="1D1D1D"/>
                </a:solidFill>
                <a:effectLst/>
                <a:latin typeface="Arial" panose="020B0604020202020204" pitchFamily="34" charset="0"/>
              </a:rPr>
              <a:t>MOSCATO </a:t>
            </a:r>
          </a:p>
          <a:p>
            <a:pPr rtl="0" fontAlgn="base">
              <a:spcBef>
                <a:spcPts val="0"/>
              </a:spcBef>
              <a:spcAft>
                <a:spcPts val="0"/>
              </a:spcAft>
              <a:buFont typeface="Arial" panose="020B0604020202020204" pitchFamily="34" charset="0"/>
              <a:buChar char="•"/>
            </a:pPr>
            <a:r>
              <a:rPr lang="en-PH" sz="1000" i="0" u="none" strike="noStrike" dirty="0">
                <a:solidFill>
                  <a:srgbClr val="1D1D1D"/>
                </a:solidFill>
                <a:effectLst/>
                <a:latin typeface="Arial" panose="020B0604020202020204" pitchFamily="34" charset="0"/>
              </a:rPr>
              <a:t> 2022 PINK MOSCATO</a:t>
            </a:r>
          </a:p>
          <a:p>
            <a:pPr rtl="0" fontAlgn="base">
              <a:spcBef>
                <a:spcPts val="0"/>
              </a:spcBef>
              <a:spcAft>
                <a:spcPts val="0"/>
              </a:spcAft>
              <a:buFont typeface="Arial" panose="020B0604020202020204" pitchFamily="34" charset="0"/>
              <a:buChar char="•"/>
            </a:pPr>
            <a:r>
              <a:rPr lang="en-PH" sz="1000" i="0" u="none" strike="noStrike" dirty="0">
                <a:solidFill>
                  <a:srgbClr val="1D1D1D"/>
                </a:solidFill>
                <a:effectLst/>
                <a:latin typeface="Arial" panose="020B0604020202020204" pitchFamily="34" charset="0"/>
              </a:rPr>
              <a:t> 2022 PINOT GRIGIO</a:t>
            </a:r>
          </a:p>
        </p:txBody>
      </p:sp>
      <p:sp>
        <p:nvSpPr>
          <p:cNvPr id="17" name="TextBox 16">
            <a:extLst>
              <a:ext uri="{FF2B5EF4-FFF2-40B4-BE49-F238E27FC236}">
                <a16:creationId xmlns:a16="http://schemas.microsoft.com/office/drawing/2014/main" id="{26630D3E-BCE1-4F89-9668-32F1C5D9FEE6}"/>
              </a:ext>
            </a:extLst>
          </p:cNvPr>
          <p:cNvSpPr txBox="1"/>
          <p:nvPr/>
        </p:nvSpPr>
        <p:spPr>
          <a:xfrm>
            <a:off x="9119082" y="4923920"/>
            <a:ext cx="2227147" cy="861774"/>
          </a:xfrm>
          <a:prstGeom prst="rect">
            <a:avLst/>
          </a:prstGeom>
          <a:noFill/>
        </p:spPr>
        <p:txBody>
          <a:bodyPr wrap="square" rtlCol="0">
            <a:spAutoFit/>
          </a:bodyPr>
          <a:lstStyle/>
          <a:p>
            <a:pPr rtl="0" fontAlgn="base">
              <a:spcBef>
                <a:spcPts val="0"/>
              </a:spcBef>
              <a:spcAft>
                <a:spcPts val="0"/>
              </a:spcAft>
              <a:buFont typeface="Arial" panose="020B0604020202020204" pitchFamily="34" charset="0"/>
              <a:buChar char="•"/>
            </a:pPr>
            <a:r>
              <a:rPr lang="en-PH" sz="1000" i="0" u="none" strike="noStrike" dirty="0">
                <a:solidFill>
                  <a:srgbClr val="1D1D1D"/>
                </a:solidFill>
                <a:effectLst/>
                <a:latin typeface="Arial" panose="020B0604020202020204" pitchFamily="34" charset="0"/>
              </a:rPr>
              <a:t> 2022 CHARDONNAY</a:t>
            </a:r>
          </a:p>
          <a:p>
            <a:pPr rtl="0" fontAlgn="base">
              <a:spcBef>
                <a:spcPts val="0"/>
              </a:spcBef>
              <a:spcAft>
                <a:spcPts val="0"/>
              </a:spcAft>
              <a:buFont typeface="Arial" panose="020B0604020202020204" pitchFamily="34" charset="0"/>
              <a:buChar char="•"/>
            </a:pPr>
            <a:r>
              <a:rPr lang="en-PH" sz="1000" i="0" u="none" strike="noStrike" dirty="0">
                <a:solidFill>
                  <a:srgbClr val="1D1D1D"/>
                </a:solidFill>
                <a:effectLst/>
                <a:latin typeface="Arial" panose="020B0604020202020204" pitchFamily="34" charset="0"/>
              </a:rPr>
              <a:t> 2022 ROSE </a:t>
            </a:r>
          </a:p>
          <a:p>
            <a:pPr rtl="0" fontAlgn="base">
              <a:spcBef>
                <a:spcPts val="0"/>
              </a:spcBef>
              <a:spcAft>
                <a:spcPts val="0"/>
              </a:spcAft>
              <a:buFont typeface="Arial" panose="020B0604020202020204" pitchFamily="34" charset="0"/>
              <a:buChar char="•"/>
            </a:pPr>
            <a:r>
              <a:rPr lang="en-PH" sz="1000" i="0" u="none" strike="noStrike" dirty="0">
                <a:solidFill>
                  <a:srgbClr val="1D1D1D"/>
                </a:solidFill>
                <a:effectLst/>
                <a:latin typeface="Arial" panose="020B0604020202020204" pitchFamily="34" charset="0"/>
              </a:rPr>
              <a:t> 2021 SHIRAZ </a:t>
            </a:r>
          </a:p>
          <a:p>
            <a:pPr rtl="0" fontAlgn="base">
              <a:spcBef>
                <a:spcPts val="0"/>
              </a:spcBef>
              <a:spcAft>
                <a:spcPts val="0"/>
              </a:spcAft>
              <a:buFont typeface="Arial" panose="020B0604020202020204" pitchFamily="34" charset="0"/>
              <a:buChar char="•"/>
            </a:pPr>
            <a:r>
              <a:rPr lang="en-PH" sz="1000" i="0" u="none" strike="noStrike" dirty="0">
                <a:solidFill>
                  <a:srgbClr val="1D1D1D"/>
                </a:solidFill>
                <a:effectLst/>
                <a:latin typeface="Arial" panose="020B0604020202020204" pitchFamily="34" charset="0"/>
              </a:rPr>
              <a:t> 2021 SHIRAZ CABERNET </a:t>
            </a:r>
          </a:p>
          <a:p>
            <a:pPr rtl="0" fontAlgn="base">
              <a:spcBef>
                <a:spcPts val="0"/>
              </a:spcBef>
              <a:spcAft>
                <a:spcPts val="0"/>
              </a:spcAft>
              <a:buFont typeface="Arial" panose="020B0604020202020204" pitchFamily="34" charset="0"/>
              <a:buChar char="•"/>
            </a:pPr>
            <a:r>
              <a:rPr lang="en-PH" sz="1000" i="0" u="none" strike="noStrike" dirty="0">
                <a:solidFill>
                  <a:srgbClr val="1D1D1D"/>
                </a:solidFill>
                <a:effectLst/>
                <a:latin typeface="Arial" panose="020B0604020202020204" pitchFamily="34" charset="0"/>
              </a:rPr>
              <a:t> 2021 CABERNET SAUVIGNON</a:t>
            </a:r>
          </a:p>
        </p:txBody>
      </p:sp>
    </p:spTree>
    <p:extLst>
      <p:ext uri="{BB962C8B-B14F-4D97-AF65-F5344CB8AC3E}">
        <p14:creationId xmlns:p14="http://schemas.microsoft.com/office/powerpoint/2010/main" val="778040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E1D9A-0FE1-438E-8762-BF0576C5A33E}"/>
              </a:ext>
            </a:extLst>
          </p:cNvPr>
          <p:cNvSpPr>
            <a:spLocks noGrp="1"/>
          </p:cNvSpPr>
          <p:nvPr>
            <p:ph type="title"/>
          </p:nvPr>
        </p:nvSpPr>
        <p:spPr/>
        <p:txBody>
          <a:bodyPr/>
          <a:lstStyle/>
          <a:p>
            <a:endParaRPr lang="en-PH"/>
          </a:p>
        </p:txBody>
      </p:sp>
      <p:pic>
        <p:nvPicPr>
          <p:cNvPr id="5" name="Content Placeholder 4">
            <a:extLst>
              <a:ext uri="{FF2B5EF4-FFF2-40B4-BE49-F238E27FC236}">
                <a16:creationId xmlns:a16="http://schemas.microsoft.com/office/drawing/2014/main" id="{B0956B3E-E6F2-4DC7-9EA3-2A28F873192B}"/>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1" y="0"/>
            <a:ext cx="12191998" cy="6857999"/>
          </a:xfrm>
        </p:spPr>
      </p:pic>
      <p:sp>
        <p:nvSpPr>
          <p:cNvPr id="7" name="TextBox 6">
            <a:extLst>
              <a:ext uri="{FF2B5EF4-FFF2-40B4-BE49-F238E27FC236}">
                <a16:creationId xmlns:a16="http://schemas.microsoft.com/office/drawing/2014/main" id="{BD04C532-21D4-4F93-9300-0BBF1C5B51F3}"/>
              </a:ext>
            </a:extLst>
          </p:cNvPr>
          <p:cNvSpPr txBox="1"/>
          <p:nvPr/>
        </p:nvSpPr>
        <p:spPr>
          <a:xfrm>
            <a:off x="5499931" y="2055813"/>
            <a:ext cx="6100482" cy="3139321"/>
          </a:xfrm>
          <a:prstGeom prst="rect">
            <a:avLst/>
          </a:prstGeom>
          <a:noFill/>
        </p:spPr>
        <p:txBody>
          <a:bodyPr wrap="square" rtlCol="0">
            <a:spAutoFit/>
          </a:bodyPr>
          <a:lstStyle/>
          <a:p>
            <a:pPr algn="just" rtl="0">
              <a:spcBef>
                <a:spcPts val="0"/>
              </a:spcBef>
              <a:spcAft>
                <a:spcPts val="0"/>
              </a:spcAft>
            </a:pPr>
            <a:r>
              <a:rPr lang="en-US" sz="1100" dirty="0">
                <a:solidFill>
                  <a:srgbClr val="000000"/>
                </a:solidFill>
                <a:latin typeface="Museo Sans 100" panose="02000000000000000000" pitchFamily="50" charset="0"/>
              </a:rPr>
              <a:t>Our Estate Range is a tribute to our Italian heritage and the timeless Italian saying, "Il vino </a:t>
            </a:r>
            <a:r>
              <a:rPr lang="en-US" sz="1100" dirty="0" err="1">
                <a:solidFill>
                  <a:srgbClr val="000000"/>
                </a:solidFill>
                <a:latin typeface="Museo Sans 100" panose="02000000000000000000" pitchFamily="50" charset="0"/>
              </a:rPr>
              <a:t>della</a:t>
            </a:r>
            <a:r>
              <a:rPr lang="en-US" sz="1100" dirty="0">
                <a:solidFill>
                  <a:srgbClr val="000000"/>
                </a:solidFill>
                <a:latin typeface="Museo Sans 100" panose="02000000000000000000" pitchFamily="50" charset="0"/>
              </a:rPr>
              <a:t> gamma </a:t>
            </a:r>
            <a:r>
              <a:rPr lang="en-US" sz="1100" dirty="0" err="1">
                <a:solidFill>
                  <a:srgbClr val="000000"/>
                </a:solidFill>
                <a:latin typeface="Museo Sans 100" panose="02000000000000000000" pitchFamily="50" charset="0"/>
              </a:rPr>
              <a:t>aziendale</a:t>
            </a:r>
            <a:r>
              <a:rPr lang="en-US" sz="1100" dirty="0">
                <a:solidFill>
                  <a:srgbClr val="000000"/>
                </a:solidFill>
                <a:latin typeface="Museo Sans 100" panose="02000000000000000000" pitchFamily="50" charset="0"/>
              </a:rPr>
              <a:t> è </a:t>
            </a:r>
            <a:r>
              <a:rPr lang="en-US" sz="1100" dirty="0" err="1">
                <a:solidFill>
                  <a:srgbClr val="000000"/>
                </a:solidFill>
                <a:latin typeface="Museo Sans 100" panose="02000000000000000000" pitchFamily="50" charset="0"/>
              </a:rPr>
              <a:t>buono</a:t>
            </a:r>
            <a:r>
              <a:rPr lang="en-US" sz="1100" dirty="0">
                <a:solidFill>
                  <a:srgbClr val="000000"/>
                </a:solidFill>
                <a:latin typeface="Museo Sans 100" panose="02000000000000000000" pitchFamily="50" charset="0"/>
              </a:rPr>
              <a:t>," meaning "The wine from the company's range is good." We take great pride in selecting only the finest grapes from the Riverina region in Australia to create our Estate Range, using a combination of traditional and modern techniques to craft exceptional red and white wines.</a:t>
            </a:r>
          </a:p>
          <a:p>
            <a:pPr algn="just" rtl="0">
              <a:spcBef>
                <a:spcPts val="0"/>
              </a:spcBef>
              <a:spcAft>
                <a:spcPts val="0"/>
              </a:spcAft>
            </a:pPr>
            <a:br>
              <a:rPr lang="en-US" sz="1100" dirty="0">
                <a:solidFill>
                  <a:srgbClr val="000000"/>
                </a:solidFill>
                <a:latin typeface="Museo Sans 100" panose="02000000000000000000" pitchFamily="50" charset="0"/>
              </a:rPr>
            </a:br>
            <a:r>
              <a:rPr lang="en-US" sz="1100" dirty="0">
                <a:solidFill>
                  <a:srgbClr val="000000"/>
                </a:solidFill>
                <a:latin typeface="Museo Sans 100" panose="02000000000000000000" pitchFamily="50" charset="0"/>
              </a:rPr>
              <a:t>Our range now consists of six tasteful and affordable varieties, each one carefully crafted with care and passion to deliver a taste that will leave you wanting more. With every bottle of our Estate Range, you can expect to enjoy a wine that has been made with the utmost attention to detail, from grape to bottle.</a:t>
            </a:r>
          </a:p>
          <a:p>
            <a:pPr algn="just" rtl="0">
              <a:spcBef>
                <a:spcPts val="0"/>
              </a:spcBef>
              <a:spcAft>
                <a:spcPts val="0"/>
              </a:spcAft>
            </a:pPr>
            <a:br>
              <a:rPr lang="en-US" sz="1100" dirty="0">
                <a:solidFill>
                  <a:srgbClr val="000000"/>
                </a:solidFill>
                <a:latin typeface="Museo Sans 100" panose="02000000000000000000" pitchFamily="50" charset="0"/>
              </a:rPr>
            </a:br>
            <a:r>
              <a:rPr lang="en-US" sz="1100" dirty="0">
                <a:solidFill>
                  <a:srgbClr val="000000"/>
                </a:solidFill>
                <a:latin typeface="Museo Sans 100" panose="02000000000000000000" pitchFamily="50" charset="0"/>
              </a:rPr>
              <a:t>It's no surprise that our Estate Range has been well received by wine enthusiasts and casual drinkers alike. Our commitment to quality and passion for winemaking shines through in every bottle, resulting in a range that is both approachable and refined. Whether you're a connoisseur or simply looking for a delicious and affordable wine to enjoy with friends and family, our Estate Range has something for everyone.</a:t>
            </a:r>
          </a:p>
          <a:p>
            <a:br>
              <a:rPr lang="en-US" sz="1100" dirty="0">
                <a:solidFill>
                  <a:srgbClr val="000000"/>
                </a:solidFill>
                <a:latin typeface="Museo Sans 100" panose="02000000000000000000" pitchFamily="50" charset="0"/>
              </a:rPr>
            </a:br>
            <a:endParaRPr lang="en-US" sz="1100" dirty="0">
              <a:solidFill>
                <a:srgbClr val="000000"/>
              </a:solidFill>
              <a:latin typeface="Museo Sans 100" panose="02000000000000000000" pitchFamily="50" charset="0"/>
            </a:endParaRPr>
          </a:p>
        </p:txBody>
      </p:sp>
      <p:sp>
        <p:nvSpPr>
          <p:cNvPr id="8" name="TextBox 7">
            <a:extLst>
              <a:ext uri="{FF2B5EF4-FFF2-40B4-BE49-F238E27FC236}">
                <a16:creationId xmlns:a16="http://schemas.microsoft.com/office/drawing/2014/main" id="{7B720C7F-3CB2-4FD3-A553-728C012A0AAB}"/>
              </a:ext>
            </a:extLst>
          </p:cNvPr>
          <p:cNvSpPr txBox="1"/>
          <p:nvPr/>
        </p:nvSpPr>
        <p:spPr>
          <a:xfrm>
            <a:off x="5499931" y="5002822"/>
            <a:ext cx="3350213" cy="861774"/>
          </a:xfrm>
          <a:prstGeom prst="rect">
            <a:avLst/>
          </a:prstGeom>
          <a:noFill/>
        </p:spPr>
        <p:txBody>
          <a:bodyPr wrap="square" rtlCol="0">
            <a:spAutoFit/>
          </a:bodyPr>
          <a:lstStyle/>
          <a:p>
            <a:pPr rtl="0">
              <a:spcBef>
                <a:spcPts val="0"/>
              </a:spcBef>
              <a:spcAft>
                <a:spcPts val="0"/>
              </a:spcAft>
            </a:pPr>
            <a:r>
              <a:rPr lang="en-US" sz="1000" b="1" i="0" strike="noStrike" dirty="0">
                <a:solidFill>
                  <a:srgbClr val="000000"/>
                </a:solidFill>
                <a:effectLst/>
                <a:latin typeface="Arial" panose="020B0604020202020204" pitchFamily="34" charset="0"/>
              </a:rPr>
              <a:t>RANGE: </a:t>
            </a:r>
          </a:p>
          <a:p>
            <a:pPr rtl="0">
              <a:spcBef>
                <a:spcPts val="0"/>
              </a:spcBef>
              <a:spcAft>
                <a:spcPts val="0"/>
              </a:spcAft>
            </a:pPr>
            <a:endParaRPr lang="en-US" sz="1000" b="0" dirty="0">
              <a:effectLst/>
            </a:endParaRPr>
          </a:p>
          <a:p>
            <a:pPr rtl="0" fontAlgn="base">
              <a:spcBef>
                <a:spcPts val="0"/>
              </a:spcBef>
              <a:spcAft>
                <a:spcPts val="0"/>
              </a:spcAft>
              <a:buFont typeface="Arial" panose="020B0604020202020204" pitchFamily="34" charset="0"/>
              <a:buChar char="•"/>
            </a:pPr>
            <a:r>
              <a:rPr lang="en-PH" sz="1000" i="0" u="none" strike="noStrike" dirty="0">
                <a:solidFill>
                  <a:srgbClr val="1D1D1D"/>
                </a:solidFill>
                <a:effectLst/>
                <a:latin typeface="Arial" panose="020B0604020202020204" pitchFamily="34" charset="0"/>
              </a:rPr>
              <a:t> ESTATE RANGE BRUT CUVÉE</a:t>
            </a:r>
          </a:p>
          <a:p>
            <a:pPr rtl="0" fontAlgn="base">
              <a:spcBef>
                <a:spcPts val="0"/>
              </a:spcBef>
              <a:spcAft>
                <a:spcPts val="0"/>
              </a:spcAft>
              <a:buFont typeface="Arial" panose="020B0604020202020204" pitchFamily="34" charset="0"/>
              <a:buChar char="•"/>
            </a:pPr>
            <a:r>
              <a:rPr lang="en-PH" sz="1000" i="0" u="none" strike="noStrike" dirty="0">
                <a:solidFill>
                  <a:srgbClr val="1D1D1D"/>
                </a:solidFill>
                <a:effectLst/>
                <a:latin typeface="Arial" panose="020B0604020202020204" pitchFamily="34" charset="0"/>
              </a:rPr>
              <a:t> 2022 ESTATE RANGE PINOT GRIGIO</a:t>
            </a:r>
          </a:p>
          <a:p>
            <a:pPr rtl="0" fontAlgn="base">
              <a:spcBef>
                <a:spcPts val="0"/>
              </a:spcBef>
              <a:spcAft>
                <a:spcPts val="0"/>
              </a:spcAft>
              <a:buFont typeface="Arial" panose="020B0604020202020204" pitchFamily="34" charset="0"/>
              <a:buChar char="•"/>
            </a:pPr>
            <a:r>
              <a:rPr lang="en-PH" sz="1000" i="0" u="none" strike="noStrike" dirty="0">
                <a:solidFill>
                  <a:srgbClr val="1D1D1D"/>
                </a:solidFill>
                <a:effectLst/>
                <a:latin typeface="Arial" panose="020B0604020202020204" pitchFamily="34" charset="0"/>
              </a:rPr>
              <a:t> 2021 ESTATE RANGE CABERNET SAUVIGNON</a:t>
            </a:r>
          </a:p>
        </p:txBody>
      </p:sp>
      <p:sp>
        <p:nvSpPr>
          <p:cNvPr id="9" name="TextBox 8">
            <a:extLst>
              <a:ext uri="{FF2B5EF4-FFF2-40B4-BE49-F238E27FC236}">
                <a16:creationId xmlns:a16="http://schemas.microsoft.com/office/drawing/2014/main" id="{925A61A5-E65B-41C9-BE79-8E3C6233F099}"/>
              </a:ext>
            </a:extLst>
          </p:cNvPr>
          <p:cNvSpPr txBox="1"/>
          <p:nvPr/>
        </p:nvSpPr>
        <p:spPr>
          <a:xfrm>
            <a:off x="8695586" y="5284557"/>
            <a:ext cx="2989645" cy="553998"/>
          </a:xfrm>
          <a:prstGeom prst="rect">
            <a:avLst/>
          </a:prstGeom>
          <a:noFill/>
        </p:spPr>
        <p:txBody>
          <a:bodyPr wrap="square" rtlCol="0">
            <a:spAutoFit/>
          </a:bodyPr>
          <a:lstStyle/>
          <a:p>
            <a:pPr rtl="0" fontAlgn="base">
              <a:spcBef>
                <a:spcPts val="0"/>
              </a:spcBef>
              <a:spcAft>
                <a:spcPts val="0"/>
              </a:spcAft>
              <a:buFont typeface="Arial" panose="020B0604020202020204" pitchFamily="34" charset="0"/>
              <a:buChar char="•"/>
            </a:pPr>
            <a:r>
              <a:rPr lang="en-PH" sz="1000" b="1" i="0" u="none" strike="noStrike" dirty="0">
                <a:solidFill>
                  <a:srgbClr val="1D1D1D"/>
                </a:solidFill>
                <a:effectLst/>
                <a:latin typeface="Arial" panose="020B0604020202020204" pitchFamily="34" charset="0"/>
              </a:rPr>
              <a:t> </a:t>
            </a:r>
            <a:r>
              <a:rPr lang="en-PH" sz="1000" i="0" u="none" strike="noStrike" dirty="0">
                <a:solidFill>
                  <a:srgbClr val="1D1D1D"/>
                </a:solidFill>
                <a:effectLst/>
                <a:latin typeface="Arial" panose="020B0604020202020204" pitchFamily="34" charset="0"/>
              </a:rPr>
              <a:t>2021 ESTATE RANGE SHIRAZ</a:t>
            </a:r>
          </a:p>
          <a:p>
            <a:pPr rtl="0" fontAlgn="base">
              <a:spcBef>
                <a:spcPts val="0"/>
              </a:spcBef>
              <a:spcAft>
                <a:spcPts val="0"/>
              </a:spcAft>
              <a:buFont typeface="Arial" panose="020B0604020202020204" pitchFamily="34" charset="0"/>
              <a:buChar char="•"/>
            </a:pPr>
            <a:r>
              <a:rPr lang="en-PH" sz="1000" i="0" u="none" strike="noStrike" dirty="0">
                <a:solidFill>
                  <a:srgbClr val="1D1D1D"/>
                </a:solidFill>
                <a:effectLst/>
                <a:latin typeface="Arial" panose="020B0604020202020204" pitchFamily="34" charset="0"/>
              </a:rPr>
              <a:t> 2022 ESTATE RANGE SAUVIGNON BLANC </a:t>
            </a:r>
          </a:p>
          <a:p>
            <a:pPr rtl="0" fontAlgn="base">
              <a:spcBef>
                <a:spcPts val="0"/>
              </a:spcBef>
              <a:spcAft>
                <a:spcPts val="0"/>
              </a:spcAft>
              <a:buFont typeface="Arial" panose="020B0604020202020204" pitchFamily="34" charset="0"/>
              <a:buChar char="•"/>
            </a:pPr>
            <a:r>
              <a:rPr lang="en-PH" sz="1000" dirty="0">
                <a:solidFill>
                  <a:srgbClr val="1D1D1D"/>
                </a:solidFill>
                <a:latin typeface="Arial" panose="020B0604020202020204" pitchFamily="34" charset="0"/>
              </a:rPr>
              <a:t> 2021 </a:t>
            </a:r>
            <a:r>
              <a:rPr lang="en-PH" sz="1000" i="0" u="none" strike="noStrike" dirty="0">
                <a:solidFill>
                  <a:srgbClr val="1D1D1D"/>
                </a:solidFill>
                <a:effectLst/>
                <a:latin typeface="Arial" panose="020B0604020202020204" pitchFamily="34" charset="0"/>
              </a:rPr>
              <a:t>ESTATE RANGE MERLOT</a:t>
            </a:r>
          </a:p>
        </p:txBody>
      </p:sp>
    </p:spTree>
    <p:extLst>
      <p:ext uri="{BB962C8B-B14F-4D97-AF65-F5344CB8AC3E}">
        <p14:creationId xmlns:p14="http://schemas.microsoft.com/office/powerpoint/2010/main" val="39722424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D6190-FD0A-4B36-9937-A0CEA208C75C}"/>
              </a:ext>
            </a:extLst>
          </p:cNvPr>
          <p:cNvSpPr>
            <a:spLocks noGrp="1"/>
          </p:cNvSpPr>
          <p:nvPr>
            <p:ph type="title"/>
          </p:nvPr>
        </p:nvSpPr>
        <p:spPr/>
        <p:txBody>
          <a:bodyPr/>
          <a:lstStyle/>
          <a:p>
            <a:endParaRPr lang="en-PH"/>
          </a:p>
        </p:txBody>
      </p:sp>
      <p:pic>
        <p:nvPicPr>
          <p:cNvPr id="5" name="Content Placeholder 4">
            <a:extLst>
              <a:ext uri="{FF2B5EF4-FFF2-40B4-BE49-F238E27FC236}">
                <a16:creationId xmlns:a16="http://schemas.microsoft.com/office/drawing/2014/main" id="{C3F4AB9A-1052-40DB-8D9F-E495F7F09C4B}"/>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1" y="0"/>
            <a:ext cx="12191998" cy="6857998"/>
          </a:xfrm>
        </p:spPr>
      </p:pic>
      <p:sp>
        <p:nvSpPr>
          <p:cNvPr id="7" name="TextBox 6">
            <a:extLst>
              <a:ext uri="{FF2B5EF4-FFF2-40B4-BE49-F238E27FC236}">
                <a16:creationId xmlns:a16="http://schemas.microsoft.com/office/drawing/2014/main" id="{D811FF63-669F-48E3-9FE2-74743AEF28F5}"/>
              </a:ext>
            </a:extLst>
          </p:cNvPr>
          <p:cNvSpPr txBox="1"/>
          <p:nvPr/>
        </p:nvSpPr>
        <p:spPr>
          <a:xfrm>
            <a:off x="5855559" y="1690062"/>
            <a:ext cx="5917341" cy="3647152"/>
          </a:xfrm>
          <a:prstGeom prst="rect">
            <a:avLst/>
          </a:prstGeom>
          <a:noFill/>
        </p:spPr>
        <p:txBody>
          <a:bodyPr wrap="square" rtlCol="0">
            <a:spAutoFit/>
          </a:bodyPr>
          <a:lstStyle/>
          <a:p>
            <a:pPr algn="just" rtl="0">
              <a:spcBef>
                <a:spcPts val="0"/>
              </a:spcBef>
              <a:spcAft>
                <a:spcPts val="0"/>
              </a:spcAft>
            </a:pPr>
            <a:r>
              <a:rPr lang="en-US" sz="1100" dirty="0">
                <a:solidFill>
                  <a:srgbClr val="000000"/>
                </a:solidFill>
                <a:latin typeface="Museo Sans 100" panose="02000000000000000000" pitchFamily="50" charset="0"/>
              </a:rPr>
              <a:t>The </a:t>
            </a:r>
            <a:r>
              <a:rPr lang="en-US" sz="1100" dirty="0" err="1">
                <a:solidFill>
                  <a:srgbClr val="000000"/>
                </a:solidFill>
                <a:latin typeface="Museo Sans 100" panose="02000000000000000000" pitchFamily="50" charset="0"/>
              </a:rPr>
              <a:t>Nericon</a:t>
            </a:r>
            <a:r>
              <a:rPr lang="en-US" sz="1100" dirty="0">
                <a:solidFill>
                  <a:srgbClr val="000000"/>
                </a:solidFill>
                <a:latin typeface="Museo Sans 100" panose="02000000000000000000" pitchFamily="50" charset="0"/>
              </a:rPr>
              <a:t> line of wines pays tribute to the origins of our venture in 1956, when two brothers, Michele and Domenico </a:t>
            </a:r>
            <a:r>
              <a:rPr lang="en-US" sz="1100" dirty="0" err="1">
                <a:solidFill>
                  <a:srgbClr val="000000"/>
                </a:solidFill>
                <a:latin typeface="Museo Sans 100" panose="02000000000000000000" pitchFamily="50" charset="0"/>
              </a:rPr>
              <a:t>Scarfone</a:t>
            </a:r>
            <a:r>
              <a:rPr lang="en-US" sz="1100" dirty="0">
                <a:solidFill>
                  <a:srgbClr val="000000"/>
                </a:solidFill>
                <a:latin typeface="Museo Sans 100" panose="02000000000000000000" pitchFamily="50" charset="0"/>
              </a:rPr>
              <a:t>, migrated from Southern Italy and established the Dee Vine Estate winery in </a:t>
            </a:r>
            <a:r>
              <a:rPr lang="en-US" sz="1100" dirty="0" err="1">
                <a:solidFill>
                  <a:srgbClr val="000000"/>
                </a:solidFill>
                <a:latin typeface="Museo Sans 100" panose="02000000000000000000" pitchFamily="50" charset="0"/>
              </a:rPr>
              <a:t>Nericon</a:t>
            </a:r>
            <a:r>
              <a:rPr lang="en-US" sz="1100" dirty="0">
                <a:solidFill>
                  <a:srgbClr val="000000"/>
                </a:solidFill>
                <a:latin typeface="Museo Sans 100" panose="02000000000000000000" pitchFamily="50" charset="0"/>
              </a:rPr>
              <a:t>, a small town in the Riverina region of Australia. </a:t>
            </a:r>
          </a:p>
          <a:p>
            <a:pPr algn="just" rtl="0">
              <a:spcBef>
                <a:spcPts val="0"/>
              </a:spcBef>
              <a:spcAft>
                <a:spcPts val="0"/>
              </a:spcAft>
            </a:pPr>
            <a:br>
              <a:rPr lang="en-US" sz="1100" dirty="0">
                <a:solidFill>
                  <a:srgbClr val="000000"/>
                </a:solidFill>
                <a:latin typeface="Museo Sans 100" panose="02000000000000000000" pitchFamily="50" charset="0"/>
              </a:rPr>
            </a:br>
            <a:r>
              <a:rPr lang="en-US" sz="1100" dirty="0">
                <a:solidFill>
                  <a:srgbClr val="000000"/>
                </a:solidFill>
                <a:latin typeface="Museo Sans 100" panose="02000000000000000000" pitchFamily="50" charset="0"/>
              </a:rPr>
              <a:t>The following year, they planted their first vines with the aim of producing traditional Italian table wines for the Australian market. Today, three generations later, Dee Vine Estate is a renowned winery, owning and operating numerous vineyards in the local area.</a:t>
            </a:r>
          </a:p>
          <a:p>
            <a:pPr algn="just" rtl="0">
              <a:spcBef>
                <a:spcPts val="0"/>
              </a:spcBef>
              <a:spcAft>
                <a:spcPts val="0"/>
              </a:spcAft>
            </a:pPr>
            <a:br>
              <a:rPr lang="en-US" sz="1100" dirty="0">
                <a:solidFill>
                  <a:srgbClr val="000000"/>
                </a:solidFill>
                <a:latin typeface="Museo Sans 100" panose="02000000000000000000" pitchFamily="50" charset="0"/>
              </a:rPr>
            </a:br>
            <a:r>
              <a:rPr lang="en-US" sz="1100" dirty="0">
                <a:solidFill>
                  <a:srgbClr val="000000"/>
                </a:solidFill>
                <a:latin typeface="Museo Sans 100" panose="02000000000000000000" pitchFamily="50" charset="0"/>
              </a:rPr>
              <a:t>Our </a:t>
            </a:r>
            <a:r>
              <a:rPr lang="en-US" sz="1100" dirty="0" err="1">
                <a:solidFill>
                  <a:srgbClr val="000000"/>
                </a:solidFill>
                <a:latin typeface="Museo Sans 100" panose="02000000000000000000" pitchFamily="50" charset="0"/>
              </a:rPr>
              <a:t>Nericon</a:t>
            </a:r>
            <a:r>
              <a:rPr lang="en-US" sz="1100" dirty="0">
                <a:solidFill>
                  <a:srgbClr val="000000"/>
                </a:solidFill>
                <a:latin typeface="Museo Sans 100" panose="02000000000000000000" pitchFamily="50" charset="0"/>
              </a:rPr>
              <a:t> range is a nod to our beginnings, a classic label that embodies quality and timeless sophistication. Featuring eight varieties, including some of our best-sellers, the </a:t>
            </a:r>
            <a:r>
              <a:rPr lang="en-US" sz="1100" dirty="0" err="1">
                <a:solidFill>
                  <a:srgbClr val="000000"/>
                </a:solidFill>
                <a:latin typeface="Museo Sans 100" panose="02000000000000000000" pitchFamily="50" charset="0"/>
              </a:rPr>
              <a:t>Nericon</a:t>
            </a:r>
            <a:r>
              <a:rPr lang="en-US" sz="1100" dirty="0">
                <a:solidFill>
                  <a:srgbClr val="000000"/>
                </a:solidFill>
                <a:latin typeface="Museo Sans 100" panose="02000000000000000000" pitchFamily="50" charset="0"/>
              </a:rPr>
              <a:t> range is a well-known brand that has stood the test of time for our valued consumers.</a:t>
            </a:r>
          </a:p>
          <a:p>
            <a:pPr algn="just" rtl="0">
              <a:spcBef>
                <a:spcPts val="0"/>
              </a:spcBef>
              <a:spcAft>
                <a:spcPts val="0"/>
              </a:spcAft>
            </a:pPr>
            <a:br>
              <a:rPr lang="en-US" sz="1100" dirty="0">
                <a:solidFill>
                  <a:srgbClr val="000000"/>
                </a:solidFill>
                <a:latin typeface="Museo Sans 100" panose="02000000000000000000" pitchFamily="50" charset="0"/>
              </a:rPr>
            </a:br>
            <a:r>
              <a:rPr lang="en-US" sz="1100" dirty="0">
                <a:solidFill>
                  <a:srgbClr val="000000"/>
                </a:solidFill>
                <a:latin typeface="Museo Sans 100" panose="02000000000000000000" pitchFamily="50" charset="0"/>
              </a:rPr>
              <a:t>With every bottle of </a:t>
            </a:r>
            <a:r>
              <a:rPr lang="en-US" sz="1100" dirty="0" err="1">
                <a:solidFill>
                  <a:srgbClr val="000000"/>
                </a:solidFill>
                <a:latin typeface="Museo Sans 100" panose="02000000000000000000" pitchFamily="50" charset="0"/>
              </a:rPr>
              <a:t>Nericon</a:t>
            </a:r>
            <a:r>
              <a:rPr lang="en-US" sz="1100" dirty="0">
                <a:solidFill>
                  <a:srgbClr val="000000"/>
                </a:solidFill>
                <a:latin typeface="Museo Sans 100" panose="02000000000000000000" pitchFamily="50" charset="0"/>
              </a:rPr>
              <a:t>, you can taste the passion and dedication that has gone into making these wines. From our family to yours, we hope that you will enjoy the rich history and tradition that is embedded in every sip of </a:t>
            </a:r>
            <a:r>
              <a:rPr lang="en-US" sz="1100" dirty="0" err="1">
                <a:solidFill>
                  <a:srgbClr val="000000"/>
                </a:solidFill>
                <a:latin typeface="Museo Sans 100" panose="02000000000000000000" pitchFamily="50" charset="0"/>
              </a:rPr>
              <a:t>Nericon</a:t>
            </a:r>
            <a:r>
              <a:rPr lang="en-US" sz="1100" dirty="0">
                <a:solidFill>
                  <a:srgbClr val="000000"/>
                </a:solidFill>
                <a:latin typeface="Museo Sans 100" panose="02000000000000000000" pitchFamily="50" charset="0"/>
              </a:rPr>
              <a:t> wine. Whether you're a seasoned wine connoisseur or simply looking for a quality wine to share with loved ones, the </a:t>
            </a:r>
            <a:r>
              <a:rPr lang="en-US" sz="1100" dirty="0" err="1">
                <a:solidFill>
                  <a:srgbClr val="000000"/>
                </a:solidFill>
                <a:latin typeface="Museo Sans 100" panose="02000000000000000000" pitchFamily="50" charset="0"/>
              </a:rPr>
              <a:t>Nericon</a:t>
            </a:r>
            <a:r>
              <a:rPr lang="en-US" sz="1100" dirty="0">
                <a:solidFill>
                  <a:srgbClr val="000000"/>
                </a:solidFill>
                <a:latin typeface="Museo Sans 100" panose="02000000000000000000" pitchFamily="50" charset="0"/>
              </a:rPr>
              <a:t> range is sure to impress.</a:t>
            </a:r>
          </a:p>
          <a:p>
            <a:br>
              <a:rPr lang="en-US" sz="1100" dirty="0">
                <a:solidFill>
                  <a:srgbClr val="000000"/>
                </a:solidFill>
                <a:latin typeface="Museo Sans 100" panose="02000000000000000000" pitchFamily="50" charset="0"/>
              </a:rPr>
            </a:br>
            <a:br>
              <a:rPr lang="en-US" sz="1100" dirty="0"/>
            </a:br>
            <a:endParaRPr lang="en-US" sz="1100" b="0" dirty="0">
              <a:effectLst/>
              <a:latin typeface="Museo Sans 100" panose="02000000000000000000" pitchFamily="50" charset="0"/>
            </a:endParaRPr>
          </a:p>
        </p:txBody>
      </p:sp>
      <p:sp>
        <p:nvSpPr>
          <p:cNvPr id="8" name="TextBox 7">
            <a:extLst>
              <a:ext uri="{FF2B5EF4-FFF2-40B4-BE49-F238E27FC236}">
                <a16:creationId xmlns:a16="http://schemas.microsoft.com/office/drawing/2014/main" id="{6E7E3BF9-5295-473E-BFF9-93C6EA3E7A48}"/>
              </a:ext>
            </a:extLst>
          </p:cNvPr>
          <p:cNvSpPr txBox="1"/>
          <p:nvPr/>
        </p:nvSpPr>
        <p:spPr>
          <a:xfrm>
            <a:off x="5855559" y="4983272"/>
            <a:ext cx="2989645" cy="1015663"/>
          </a:xfrm>
          <a:prstGeom prst="rect">
            <a:avLst/>
          </a:prstGeom>
          <a:noFill/>
        </p:spPr>
        <p:txBody>
          <a:bodyPr wrap="square" rtlCol="0">
            <a:spAutoFit/>
          </a:bodyPr>
          <a:lstStyle/>
          <a:p>
            <a:pPr rtl="0">
              <a:spcBef>
                <a:spcPts val="0"/>
              </a:spcBef>
              <a:spcAft>
                <a:spcPts val="0"/>
              </a:spcAft>
            </a:pPr>
            <a:r>
              <a:rPr lang="en-US" sz="1000" b="1" i="0" strike="noStrike" dirty="0">
                <a:solidFill>
                  <a:srgbClr val="000000"/>
                </a:solidFill>
                <a:effectLst/>
                <a:latin typeface="Arial" panose="020B0604020202020204" pitchFamily="34" charset="0"/>
              </a:rPr>
              <a:t>RANGE</a:t>
            </a:r>
            <a:r>
              <a:rPr lang="en-US" sz="1000" b="1" i="0" u="none" strike="noStrike" dirty="0">
                <a:solidFill>
                  <a:srgbClr val="000000"/>
                </a:solidFill>
                <a:effectLst/>
                <a:latin typeface="Arial" panose="020B0604020202020204" pitchFamily="34" charset="0"/>
              </a:rPr>
              <a:t>: </a:t>
            </a:r>
          </a:p>
          <a:p>
            <a:pPr rtl="0">
              <a:spcBef>
                <a:spcPts val="0"/>
              </a:spcBef>
              <a:spcAft>
                <a:spcPts val="0"/>
              </a:spcAft>
            </a:pPr>
            <a:endParaRPr lang="en-US" sz="1000" b="0" dirty="0">
              <a:effectLst/>
            </a:endParaRPr>
          </a:p>
          <a:p>
            <a:pPr rtl="0" fontAlgn="base">
              <a:spcBef>
                <a:spcPts val="0"/>
              </a:spcBef>
              <a:spcAft>
                <a:spcPts val="0"/>
              </a:spcAft>
              <a:buFont typeface="Arial" panose="020B0604020202020204" pitchFamily="34" charset="0"/>
              <a:buChar char="•"/>
            </a:pPr>
            <a:r>
              <a:rPr lang="en-PH" sz="1000" i="0" u="none" strike="noStrike" dirty="0">
                <a:solidFill>
                  <a:srgbClr val="1D1D1D"/>
                </a:solidFill>
                <a:effectLst/>
                <a:latin typeface="Arial" panose="020B0604020202020204" pitchFamily="34" charset="0"/>
              </a:rPr>
              <a:t> 2019 NERICON DURIF </a:t>
            </a:r>
          </a:p>
          <a:p>
            <a:pPr rtl="0" fontAlgn="base">
              <a:spcBef>
                <a:spcPts val="0"/>
              </a:spcBef>
              <a:spcAft>
                <a:spcPts val="0"/>
              </a:spcAft>
              <a:buFont typeface="Arial" panose="020B0604020202020204" pitchFamily="34" charset="0"/>
              <a:buChar char="•"/>
            </a:pPr>
            <a:r>
              <a:rPr lang="en-PH" sz="1000" dirty="0">
                <a:solidFill>
                  <a:srgbClr val="1D1D1D"/>
                </a:solidFill>
                <a:latin typeface="Arial" panose="020B0604020202020204" pitchFamily="34" charset="0"/>
              </a:rPr>
              <a:t> 2020 </a:t>
            </a:r>
            <a:r>
              <a:rPr lang="en-PH" sz="1000" i="0" u="none" strike="noStrike" dirty="0">
                <a:solidFill>
                  <a:srgbClr val="1D1D1D"/>
                </a:solidFill>
                <a:effectLst/>
                <a:latin typeface="Arial" panose="020B0604020202020204" pitchFamily="34" charset="0"/>
              </a:rPr>
              <a:t>NERICON SHIRAZ</a:t>
            </a:r>
          </a:p>
          <a:p>
            <a:pPr rtl="0" fontAlgn="base">
              <a:spcBef>
                <a:spcPts val="0"/>
              </a:spcBef>
              <a:spcAft>
                <a:spcPts val="0"/>
              </a:spcAft>
              <a:buFont typeface="Arial" panose="020B0604020202020204" pitchFamily="34" charset="0"/>
              <a:buChar char="•"/>
            </a:pPr>
            <a:r>
              <a:rPr lang="en-PH" sz="1000" i="0" u="none" strike="noStrike" dirty="0">
                <a:solidFill>
                  <a:srgbClr val="1D1D1D"/>
                </a:solidFill>
                <a:effectLst/>
                <a:latin typeface="Arial" panose="020B0604020202020204" pitchFamily="34" charset="0"/>
              </a:rPr>
              <a:t> 2021 NERICON PINOT NOIR</a:t>
            </a:r>
          </a:p>
          <a:p>
            <a:pPr rtl="0" fontAlgn="base">
              <a:spcBef>
                <a:spcPts val="0"/>
              </a:spcBef>
              <a:spcAft>
                <a:spcPts val="0"/>
              </a:spcAft>
              <a:buFont typeface="Arial" panose="020B0604020202020204" pitchFamily="34" charset="0"/>
              <a:buChar char="•"/>
            </a:pPr>
            <a:r>
              <a:rPr lang="en-PH" sz="1000" i="0" u="none" strike="noStrike" dirty="0">
                <a:solidFill>
                  <a:srgbClr val="1D1D1D"/>
                </a:solidFill>
                <a:effectLst/>
                <a:latin typeface="Arial" panose="020B0604020202020204" pitchFamily="34" charset="0"/>
              </a:rPr>
              <a:t> 2019 NERICON CABERNET SAUVIGNON</a:t>
            </a:r>
          </a:p>
        </p:txBody>
      </p:sp>
      <p:sp>
        <p:nvSpPr>
          <p:cNvPr id="9" name="TextBox 8">
            <a:extLst>
              <a:ext uri="{FF2B5EF4-FFF2-40B4-BE49-F238E27FC236}">
                <a16:creationId xmlns:a16="http://schemas.microsoft.com/office/drawing/2014/main" id="{2F7A15C5-5E9A-4872-A242-124DA6A5E02B}"/>
              </a:ext>
            </a:extLst>
          </p:cNvPr>
          <p:cNvSpPr txBox="1"/>
          <p:nvPr/>
        </p:nvSpPr>
        <p:spPr>
          <a:xfrm>
            <a:off x="8635426" y="5280742"/>
            <a:ext cx="2989645" cy="707886"/>
          </a:xfrm>
          <a:prstGeom prst="rect">
            <a:avLst/>
          </a:prstGeom>
          <a:noFill/>
        </p:spPr>
        <p:txBody>
          <a:bodyPr wrap="square" rtlCol="0">
            <a:spAutoFit/>
          </a:bodyPr>
          <a:lstStyle/>
          <a:p>
            <a:pPr rtl="0" fontAlgn="base">
              <a:spcBef>
                <a:spcPts val="0"/>
              </a:spcBef>
              <a:spcAft>
                <a:spcPts val="0"/>
              </a:spcAft>
              <a:buFont typeface="Arial" panose="020B0604020202020204" pitchFamily="34" charset="0"/>
              <a:buChar char="•"/>
            </a:pPr>
            <a:r>
              <a:rPr lang="it-IT" sz="1000" i="0" u="none" strike="noStrike" dirty="0">
                <a:solidFill>
                  <a:srgbClr val="1D1D1D"/>
                </a:solidFill>
                <a:effectLst/>
                <a:latin typeface="Arial" panose="020B0604020202020204" pitchFamily="34" charset="0"/>
              </a:rPr>
              <a:t> 2022 NERICON PINOT GRIGIO </a:t>
            </a:r>
          </a:p>
          <a:p>
            <a:pPr rtl="0" fontAlgn="base">
              <a:spcBef>
                <a:spcPts val="0"/>
              </a:spcBef>
              <a:spcAft>
                <a:spcPts val="0"/>
              </a:spcAft>
              <a:buFont typeface="Arial" panose="020B0604020202020204" pitchFamily="34" charset="0"/>
              <a:buChar char="•"/>
            </a:pPr>
            <a:r>
              <a:rPr lang="it-IT" sz="1000" i="0" u="none" strike="noStrike" dirty="0">
                <a:solidFill>
                  <a:srgbClr val="1D1D1D"/>
                </a:solidFill>
                <a:effectLst/>
                <a:latin typeface="Arial" panose="020B0604020202020204" pitchFamily="34" charset="0"/>
              </a:rPr>
              <a:t> 2022 NERICON SAUVIGNON BLANC</a:t>
            </a:r>
          </a:p>
          <a:p>
            <a:pPr rtl="0" fontAlgn="base">
              <a:spcBef>
                <a:spcPts val="0"/>
              </a:spcBef>
              <a:spcAft>
                <a:spcPts val="0"/>
              </a:spcAft>
              <a:buFont typeface="Arial" panose="020B0604020202020204" pitchFamily="34" charset="0"/>
              <a:buChar char="•"/>
            </a:pPr>
            <a:r>
              <a:rPr lang="it-IT" sz="1000" i="0" u="none" strike="noStrike" dirty="0">
                <a:solidFill>
                  <a:srgbClr val="1D1D1D"/>
                </a:solidFill>
                <a:effectLst/>
                <a:latin typeface="Arial" panose="020B0604020202020204" pitchFamily="34" charset="0"/>
              </a:rPr>
              <a:t> 2022 NERICON ROSÉ</a:t>
            </a:r>
          </a:p>
          <a:p>
            <a:pPr rtl="0" fontAlgn="base">
              <a:spcBef>
                <a:spcPts val="0"/>
              </a:spcBef>
              <a:spcAft>
                <a:spcPts val="0"/>
              </a:spcAft>
              <a:buFont typeface="Arial" panose="020B0604020202020204" pitchFamily="34" charset="0"/>
              <a:buChar char="•"/>
            </a:pPr>
            <a:r>
              <a:rPr lang="it-IT" sz="1000" i="0" u="none" strike="noStrike" dirty="0">
                <a:solidFill>
                  <a:srgbClr val="1D1D1D"/>
                </a:solidFill>
                <a:effectLst/>
                <a:latin typeface="Arial" panose="020B0604020202020204" pitchFamily="34" charset="0"/>
              </a:rPr>
              <a:t> 2021 NERICON CHARDONNAY</a:t>
            </a:r>
            <a:endParaRPr lang="en-US" sz="800" dirty="0">
              <a:effectLst/>
            </a:endParaRPr>
          </a:p>
        </p:txBody>
      </p:sp>
    </p:spTree>
    <p:extLst>
      <p:ext uri="{BB962C8B-B14F-4D97-AF65-F5344CB8AC3E}">
        <p14:creationId xmlns:p14="http://schemas.microsoft.com/office/powerpoint/2010/main" val="102776287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771</TotalTime>
  <Words>2101</Words>
  <Application>Microsoft Office PowerPoint</Application>
  <PresentationFormat>Widescreen</PresentationFormat>
  <Paragraphs>127</Paragraphs>
  <Slides>14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Calibri</vt:lpstr>
      <vt:lpstr>Calibri Light</vt:lpstr>
      <vt:lpstr>Cinzel</vt:lpstr>
      <vt:lpstr>Museo Sans 100</vt:lpstr>
      <vt:lpstr>Notera Personal Use Only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Lorem Ipsum</dc:title>
  <dc:creator>Dio</dc:creator>
  <cp:lastModifiedBy>Dio</cp:lastModifiedBy>
  <cp:revision>36</cp:revision>
  <dcterms:created xsi:type="dcterms:W3CDTF">2023-03-09T21:10:14Z</dcterms:created>
  <dcterms:modified xsi:type="dcterms:W3CDTF">2023-05-03T03:02:00Z</dcterms:modified>
</cp:coreProperties>
</file>