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A27C3C"/>
    <a:srgbClr val="E8C5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F4BE6-554D-4FA3-9392-C987E38786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D53F32-0233-4F0C-81AE-E8B713103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B3D87-6D1B-4F04-A85F-B40BF23FC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B67A1-14E3-4C2D-ADDB-16E09BC99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F8928-4875-496D-84AA-296CBE5A8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3333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29135-B202-4734-AEC6-E6FCED423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8120DE-0A93-42B6-9947-1D8FF8793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E0F98A-6D91-4313-867E-E1A05C23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93210-22ED-42E4-BC00-170DE997D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BF033-4360-4EC4-A541-6DB75FA9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16894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A49FB6-09B1-4D47-90C3-AFF75E748F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8E469D-3740-415A-97F5-073CB7BE25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F84A2-2696-4908-AC6E-3D409A611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83D23-6924-408C-A42C-F71243FE4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B1CE-9674-4F43-9C9B-BE4F60B6E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421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07108-CF9A-4306-928F-B12E0F458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DA76F-A27C-4DBC-B3A2-30123963C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89BEC-748F-4368-A676-63F4AB1F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F9F32-5615-41DE-B879-3C1ED7FA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2149A-C6D8-4922-9AC1-985E59E2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4436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AE9D1-A57F-4650-AF66-B0A98E678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C2AAF-7ADB-4E80-9357-FCBE66A64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67B6D-6987-4351-BFE6-8DCC4B444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B7D47-EA40-4C09-A8A8-3EAB04CB3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D6442-99DC-4090-98F3-CD55EC151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94384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433C0-4C33-463B-B664-CBA7DCB2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BCA8F-4759-4AE5-AE41-AF696B082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EC8B5-5404-4F37-85CE-AE5EA5DB0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BC143C-D0EE-4CAB-9E6F-F60DD8794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0CB539-0AC0-49DA-8BA2-0635291DB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A0ACA3-C371-44DD-8D3C-A376FACB3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10005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ABAF5-5555-4371-BF45-F4B7BCAAB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1BEDB-6435-4269-AB5D-0A2AE74DF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1FAF84-FF7C-4BF1-8590-10FBE81393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22861A-464C-4879-AF29-5BC0CA32F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B3BB-804E-49BF-B3F7-6058C5A4B0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9A7E9C-4071-47AC-9A1B-248B0B4B9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E831F1-CC0A-45F0-9355-4E9FB8F16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DCC534-7A51-4DC2-9839-96C62A2B3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70062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D1AC0-2FF7-494D-8899-48FD95196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6F1F89-E5DC-40B1-8F60-C28E9BE99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0C6F3A-155A-4A59-9D64-B23852FDA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9323C-6BD1-4C35-B8E4-29F2CEA22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842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229A6-AF01-48C7-96F7-5E4C56DE1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8A395A-040A-4E58-AB96-D2093BB9F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11F82-A173-40BB-9290-4DCED9CF8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2823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C942F-1E08-4419-BFF2-89662C6F4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5B416-F07F-4B97-8CC3-06624F703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B7436A-8949-4402-93B0-E65A0B8BBE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DED90-FD61-4FF5-99C2-E08769FD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E3061B-3178-44D2-BC9A-1F636F655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1FB62-E7F3-4A31-8013-E56D6427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9960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7E29D-ECC7-4C4A-928A-86448AAB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304B5B-A5ED-418B-9F31-B892B99024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7B19D-A9EB-45C1-AEC1-DE800F5D8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4DB6E8-C824-4F20-96C1-75E6D4836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B7297-31C7-4404-9BE8-F0E6C1BDB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6A9298-BDC2-429A-ADE9-58983DE1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32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744406-00CF-4B83-9F14-10A609DE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7E385-121B-4A23-ACC4-47A6736E1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86951-715C-484A-A542-85D9FD2604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1B58B-E4C4-40B3-8B3B-C2C3B6432C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A0596-9774-47D4-AC9B-BB4665D960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8614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772E5-EA61-469E-A92A-883A10F030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EA5036-8D14-431D-BD86-874B8699F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916720-4DB3-4FC0-B53A-DC1D316A1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1542415-4F70-4AD5-A4D5-38927A2F5E27}"/>
              </a:ext>
            </a:extLst>
          </p:cNvPr>
          <p:cNvSpPr/>
          <p:nvPr/>
        </p:nvSpPr>
        <p:spPr>
          <a:xfrm>
            <a:off x="3193886" y="5042098"/>
            <a:ext cx="580422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i="0" u="none" strike="noStrike" dirty="0">
                <a:solidFill>
                  <a:srgbClr val="FFFFFF"/>
                </a:solidFill>
                <a:effectLst/>
                <a:latin typeface="Cinzel" pitchFamily="2" charset="0"/>
              </a:rPr>
              <a:t>WHOLESALE PRICE LIST AS AT MARCH 2023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377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9C09A-CB65-44D9-A15C-5A7C23CB8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51743B-053C-41B9-BA8D-6D5D3C61D5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2758F8-DD98-460F-BEB6-64B16E12CE69}"/>
              </a:ext>
            </a:extLst>
          </p:cNvPr>
          <p:cNvSpPr/>
          <p:nvPr/>
        </p:nvSpPr>
        <p:spPr>
          <a:xfrm>
            <a:off x="6384022" y="1510013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FORTY FOUR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Shiraz | Cabernet Merlot | Moscato | Semillon Sauvignon Blanc | Chardonnay</a:t>
            </a:r>
            <a:endParaRPr lang="en-PH" sz="800" dirty="0">
              <a:solidFill>
                <a:srgbClr val="000000"/>
              </a:solidFill>
              <a:effectLst/>
              <a:latin typeface="Cinzel" pitchFamily="2" charset="0"/>
              <a:ea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F85B29-2758-4AF7-8108-0C96B564BF37}"/>
              </a:ext>
            </a:extLst>
          </p:cNvPr>
          <p:cNvSpPr/>
          <p:nvPr/>
        </p:nvSpPr>
        <p:spPr>
          <a:xfrm>
            <a:off x="6501468" y="2088776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1F7DE2-357D-408E-AB86-22356268455C}"/>
              </a:ext>
            </a:extLst>
          </p:cNvPr>
          <p:cNvSpPr/>
          <p:nvPr/>
        </p:nvSpPr>
        <p:spPr>
          <a:xfrm>
            <a:off x="6586569" y="2413100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D19A6C-2FA0-4EA9-819F-792DFC4D7CE4}"/>
              </a:ext>
            </a:extLst>
          </p:cNvPr>
          <p:cNvSpPr/>
          <p:nvPr/>
        </p:nvSpPr>
        <p:spPr>
          <a:xfrm>
            <a:off x="6586569" y="2546688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$40.00 + WET + GST per case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517BAF-50D2-4C67-BC95-07BFC9B609A7}"/>
              </a:ext>
            </a:extLst>
          </p:cNvPr>
          <p:cNvSpPr/>
          <p:nvPr/>
        </p:nvSpPr>
        <p:spPr>
          <a:xfrm>
            <a:off x="6586568" y="2708330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$4.73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8B0468-BBB3-4AED-B0F8-FA01F7FDCCA0}"/>
              </a:ext>
            </a:extLst>
          </p:cNvPr>
          <p:cNvSpPr/>
          <p:nvPr/>
        </p:nvSpPr>
        <p:spPr>
          <a:xfrm>
            <a:off x="6594958" y="3049591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SPARKLING BRUT CUVEE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4B22C3-D297-441B-B9CD-9F31D6FC8046}"/>
              </a:ext>
            </a:extLst>
          </p:cNvPr>
          <p:cNvSpPr/>
          <p:nvPr/>
        </p:nvSpPr>
        <p:spPr>
          <a:xfrm>
            <a:off x="6594958" y="3183179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$45.00 + WET + GST per case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5097BC-FB50-4727-A2ED-FDE6B080940D}"/>
              </a:ext>
            </a:extLst>
          </p:cNvPr>
          <p:cNvSpPr/>
          <p:nvPr/>
        </p:nvSpPr>
        <p:spPr>
          <a:xfrm>
            <a:off x="6594957" y="3319346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$5.32 Unit includes WET &amp; GST</a:t>
            </a:r>
          </a:p>
        </p:txBody>
      </p:sp>
    </p:spTree>
    <p:extLst>
      <p:ext uri="{BB962C8B-B14F-4D97-AF65-F5344CB8AC3E}">
        <p14:creationId xmlns:p14="http://schemas.microsoft.com/office/powerpoint/2010/main" val="187700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9F412-8912-40DB-A01E-80F42AFF3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++</a:t>
            </a:r>
            <a:endParaRPr lang="en-PH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3E5AD6-56CD-4F38-B9E8-56A8BFE37C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4860" cy="6870858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1A8A116-A22B-4C99-8C0B-0AF9829BDDE4}"/>
              </a:ext>
            </a:extLst>
          </p:cNvPr>
          <p:cNvSpPr/>
          <p:nvPr/>
        </p:nvSpPr>
        <p:spPr>
          <a:xfrm>
            <a:off x="5025602" y="1401730"/>
            <a:ext cx="617128" cy="669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 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 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 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91CEE-783E-470D-AB92-DB0BB982F1DF}"/>
              </a:ext>
            </a:extLst>
          </p:cNvPr>
          <p:cNvSpPr/>
          <p:nvPr/>
        </p:nvSpPr>
        <p:spPr>
          <a:xfrm>
            <a:off x="5642730" y="1399730"/>
            <a:ext cx="3120057" cy="669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75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EAB330-F9F3-4661-892D-836C99059925}"/>
              </a:ext>
            </a:extLst>
          </p:cNvPr>
          <p:cNvSpPr/>
          <p:nvPr/>
        </p:nvSpPr>
        <p:spPr>
          <a:xfrm>
            <a:off x="4898531" y="2047432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8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F8C9E5-02F0-4723-90EB-6166A92DF22B}"/>
              </a:ext>
            </a:extLst>
          </p:cNvPr>
          <p:cNvSpPr/>
          <p:nvPr/>
        </p:nvSpPr>
        <p:spPr>
          <a:xfrm>
            <a:off x="5018569" y="2156211"/>
            <a:ext cx="3120057" cy="2000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2020 &amp; 2021 WINERY OF THE YEAR - CABERNET S﻿AUVIGNON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E62CDD-6158-4A89-B4D0-9D0251C344D7}"/>
              </a:ext>
            </a:extLst>
          </p:cNvPr>
          <p:cNvSpPr/>
          <p:nvPr/>
        </p:nvSpPr>
        <p:spPr>
          <a:xfrm>
            <a:off x="5034386" y="2295549"/>
            <a:ext cx="617128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D 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D 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6BFCCFC-083E-4511-9D18-13CD5A444F90}"/>
              </a:ext>
            </a:extLst>
          </p:cNvPr>
          <p:cNvSpPr/>
          <p:nvPr/>
        </p:nvSpPr>
        <p:spPr>
          <a:xfrm>
            <a:off x="5635696" y="2283811"/>
            <a:ext cx="3120057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Asia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Riverina Open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Adelaide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Melbourne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Queensland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Cairns Wine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Royal Adelaide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027911-10B1-4306-AB8F-6966A5A5F95E}"/>
              </a:ext>
            </a:extLst>
          </p:cNvPr>
          <p:cNvSpPr/>
          <p:nvPr/>
        </p:nvSpPr>
        <p:spPr>
          <a:xfrm>
            <a:off x="4637104" y="3973085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2 0 2  1   C H A R D O N </a:t>
            </a:r>
            <a:r>
              <a:rPr lang="en-PH" sz="750" b="1" dirty="0" err="1">
                <a:solidFill>
                  <a:srgbClr val="000000"/>
                </a:solidFill>
                <a:latin typeface="Cinzel" pitchFamily="2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 A Y</a:t>
            </a:r>
            <a:endParaRPr lang="en-US" sz="750" b="1" dirty="0">
              <a:solidFill>
                <a:srgbClr val="000000"/>
              </a:solidFill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C85660-FFE3-4AD7-9B0B-7D7FE7AA7B02}"/>
              </a:ext>
            </a:extLst>
          </p:cNvPr>
          <p:cNvSpPr/>
          <p:nvPr/>
        </p:nvSpPr>
        <p:spPr>
          <a:xfrm>
            <a:off x="5034386" y="4216095"/>
            <a:ext cx="61712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75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92B4D6-DD12-401A-B968-DEE6394D8D4C}"/>
              </a:ext>
            </a:extLst>
          </p:cNvPr>
          <p:cNvSpPr/>
          <p:nvPr/>
        </p:nvSpPr>
        <p:spPr>
          <a:xfrm>
            <a:off x="5018569" y="4082507"/>
            <a:ext cx="3120057" cy="2231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2022 Adelaide WINERY OF THE YEAR - CWSA </a:t>
            </a:r>
            <a:endParaRPr lang="en-PH" sz="85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A6A327-172B-4EF3-A781-311DC3E1A374}"/>
              </a:ext>
            </a:extLst>
          </p:cNvPr>
          <p:cNvSpPr/>
          <p:nvPr/>
        </p:nvSpPr>
        <p:spPr>
          <a:xfrm>
            <a:off x="5635697" y="4216095"/>
            <a:ext cx="3120057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</a:p>
          <a:p>
            <a:r>
              <a:rPr lang="en-PH" sz="75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International Wine and Spirit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London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E6ABEB2-2B6C-4A29-A159-4A4AE7DBBAA1}"/>
              </a:ext>
            </a:extLst>
          </p:cNvPr>
          <p:cNvSpPr/>
          <p:nvPr/>
        </p:nvSpPr>
        <p:spPr>
          <a:xfrm>
            <a:off x="4414578" y="5428685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2 0 1 9   S  H I R A Z</a:t>
            </a:r>
            <a:endParaRPr lang="en-US" sz="750" b="1" dirty="0">
              <a:solidFill>
                <a:srgbClr val="000000"/>
              </a:solidFill>
              <a:latin typeface="Cinzel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A500E8-FC5F-4ED5-AAAA-D614A9650DFE}"/>
              </a:ext>
            </a:extLst>
          </p:cNvPr>
          <p:cNvSpPr/>
          <p:nvPr/>
        </p:nvSpPr>
        <p:spPr>
          <a:xfrm>
            <a:off x="5030518" y="5545107"/>
            <a:ext cx="617128" cy="9002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75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75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FC49A96-34BC-4856-B07B-0221818FC80C}"/>
              </a:ext>
            </a:extLst>
          </p:cNvPr>
          <p:cNvSpPr/>
          <p:nvPr/>
        </p:nvSpPr>
        <p:spPr>
          <a:xfrm>
            <a:off x="5635696" y="5545107"/>
            <a:ext cx="3120057" cy="9002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0F78A7-7D7D-4832-89A0-61E3B05EEF2F}"/>
              </a:ext>
            </a:extLst>
          </p:cNvPr>
          <p:cNvSpPr/>
          <p:nvPr/>
        </p:nvSpPr>
        <p:spPr>
          <a:xfrm>
            <a:off x="4898531" y="1268973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4005366-4AB6-44D4-99A7-D43DCA133A8B}"/>
              </a:ext>
            </a:extLst>
          </p:cNvPr>
          <p:cNvSpPr/>
          <p:nvPr/>
        </p:nvSpPr>
        <p:spPr>
          <a:xfrm>
            <a:off x="7861520" y="1694508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6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685816-0B95-4E1B-BE8B-C5E292B90542}"/>
              </a:ext>
            </a:extLst>
          </p:cNvPr>
          <p:cNvSpPr/>
          <p:nvPr/>
        </p:nvSpPr>
        <p:spPr>
          <a:xfrm>
            <a:off x="7978659" y="2014333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7D691C-29C5-41E5-86B5-0D2E4BFC4FC4}"/>
              </a:ext>
            </a:extLst>
          </p:cNvPr>
          <p:cNvSpPr/>
          <p:nvPr/>
        </p:nvSpPr>
        <p:spPr>
          <a:xfrm>
            <a:off x="7978610" y="2147921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$45.00 + WET + GST per case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FA777A5-1694-48E7-81EF-47C1D3CCFDBA}"/>
              </a:ext>
            </a:extLst>
          </p:cNvPr>
          <p:cNvSpPr/>
          <p:nvPr/>
        </p:nvSpPr>
        <p:spPr>
          <a:xfrm>
            <a:off x="7978610" y="2295101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$10.64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51C7866-F2A4-4390-BF42-BC9DF95CCFF6}"/>
              </a:ext>
            </a:extLst>
          </p:cNvPr>
          <p:cNvSpPr/>
          <p:nvPr/>
        </p:nvSpPr>
        <p:spPr>
          <a:xfrm>
            <a:off x="7818663" y="1274046"/>
            <a:ext cx="4344651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ADELAIDE</a:t>
            </a:r>
            <a:r>
              <a:rPr lang="en-PH" sz="800" b="1" spc="235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</a:t>
            </a:r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HILLS</a:t>
            </a:r>
            <a:endParaRPr lang="en-PH" sz="100" b="1" spc="280" dirty="0">
              <a:solidFill>
                <a:srgbClr val="000000"/>
              </a:solidFill>
              <a:latin typeface="Cinzel" pitchFamily="2" charset="0"/>
              <a:ea typeface="Calibri" panose="020F0502020204030204" pitchFamily="34" charset="0"/>
            </a:endParaRPr>
          </a:p>
          <a:p>
            <a:pPr algn="ctr"/>
            <a:r>
              <a:rPr lang="en-US" sz="800" spc="280" dirty="0">
                <a:solidFill>
                  <a:srgbClr val="000000"/>
                </a:solidFill>
                <a:latin typeface="Cinzel" pitchFamily="2" charset="0"/>
              </a:rPr>
              <a:t>Chardonnay | Shiraz | Cabernet Sauvignon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921E36-844D-481C-B264-6418BA56AF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72" y="5420296"/>
            <a:ext cx="1700787" cy="69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62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46611-3E11-4BA3-8B77-891F6058E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E94CC4F-D164-4251-91F7-F13777837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7AD34E5-02D5-4187-8AD4-BD1FECC430A8}"/>
              </a:ext>
            </a:extLst>
          </p:cNvPr>
          <p:cNvSpPr/>
          <p:nvPr/>
        </p:nvSpPr>
        <p:spPr>
          <a:xfrm>
            <a:off x="4616429" y="1669595"/>
            <a:ext cx="738474" cy="438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R E G I O N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C O L O U R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A R O M A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2D05F3-EA4E-4323-8C59-445D390F3920}"/>
              </a:ext>
            </a:extLst>
          </p:cNvPr>
          <p:cNvSpPr/>
          <p:nvPr/>
        </p:nvSpPr>
        <p:spPr>
          <a:xfrm>
            <a:off x="5309199" y="1646512"/>
            <a:ext cx="88390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Veneto, Italy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Light straw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Soft and fruity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D7C642-6A8A-4C25-9DE0-B6C2FDD43F88}"/>
              </a:ext>
            </a:extLst>
          </p:cNvPr>
          <p:cNvSpPr/>
          <p:nvPr/>
        </p:nvSpPr>
        <p:spPr>
          <a:xfrm>
            <a:off x="4616429" y="2202958"/>
            <a:ext cx="1873854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V I N T A G E   C O N D I T I O N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734A5F-D901-4AB8-BF5F-ED43AECCB702}"/>
              </a:ext>
            </a:extLst>
          </p:cNvPr>
          <p:cNvSpPr/>
          <p:nvPr/>
        </p:nvSpPr>
        <p:spPr>
          <a:xfrm>
            <a:off x="4616429" y="2387300"/>
            <a:ext cx="32105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A mild spring and good growth of the canopy protected the fruit from the hot summer this season, producing rich ripe fruit this vintage. Harvested in early March, when the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baume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was 13.5, fermented in stainless steel tanks and left to mature on French Oak.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6F7CA1-340B-4D18-A7CA-4D6C68D118EC}"/>
              </a:ext>
            </a:extLst>
          </p:cNvPr>
          <p:cNvSpPr/>
          <p:nvPr/>
        </p:nvSpPr>
        <p:spPr>
          <a:xfrm>
            <a:off x="4616429" y="3114062"/>
            <a:ext cx="1873854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BR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T A S T I N G  N O T E S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022D07-70CE-48B8-8749-1E3217209B88}"/>
              </a:ext>
            </a:extLst>
          </p:cNvPr>
          <p:cNvSpPr/>
          <p:nvPr/>
        </p:nvSpPr>
        <p:spPr>
          <a:xfrm>
            <a:off x="4616429" y="3306423"/>
            <a:ext cx="32105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This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flavourful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Prosecco has a fresh, delicate creamy texture with a soft, fruity fragrance. It is deliciously dry, balanced with soft fruit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flavours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of crisp green apple, white peach, and ripe pear. It is an absolutely refreshing and enjoyable sparkling wine suitable for informal gatherings or that special occasion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39B84542-9049-4169-A30A-5EE6B00802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419588"/>
              </p:ext>
            </p:extLst>
          </p:nvPr>
        </p:nvGraphicFramePr>
        <p:xfrm>
          <a:off x="4708553" y="4180877"/>
          <a:ext cx="2925896" cy="5957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31474">
                  <a:extLst>
                    <a:ext uri="{9D8B030D-6E8A-4147-A177-3AD203B41FA5}">
                      <a16:colId xmlns:a16="http://schemas.microsoft.com/office/drawing/2014/main" val="3622085410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274200853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080339648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950209071"/>
                    </a:ext>
                  </a:extLst>
                </a:gridCol>
              </a:tblGrid>
              <a:tr h="297852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ALCOHOL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PH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TA 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RS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360025"/>
                  </a:ext>
                </a:extLst>
              </a:tr>
              <a:tr h="29785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1 1 . 0 %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3 . 0 6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5 . 8 5 G / 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1 3 . 7 G / 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975764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884EB6E1-563F-46E4-A710-A87F20AE020C}"/>
              </a:ext>
            </a:extLst>
          </p:cNvPr>
          <p:cNvSpPr/>
          <p:nvPr/>
        </p:nvSpPr>
        <p:spPr>
          <a:xfrm>
            <a:off x="8233743" y="1621345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910C36-A010-4B57-9803-80D754F1753F}"/>
              </a:ext>
            </a:extLst>
          </p:cNvPr>
          <p:cNvSpPr/>
          <p:nvPr/>
        </p:nvSpPr>
        <p:spPr>
          <a:xfrm>
            <a:off x="8233743" y="1754933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$50.00 + WET + GST per case 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C2DEDA-A5CA-4BB4-A444-700284F8E2ED}"/>
              </a:ext>
            </a:extLst>
          </p:cNvPr>
          <p:cNvSpPr/>
          <p:nvPr/>
        </p:nvSpPr>
        <p:spPr>
          <a:xfrm>
            <a:off x="8233743" y="1901034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$11.83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04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5F771-3369-434C-926F-93D7A111D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9AAAD53-A3DF-407F-A067-4FEBDFC58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F9E222-5232-4073-8022-884BC3EC6C41}"/>
              </a:ext>
            </a:extLst>
          </p:cNvPr>
          <p:cNvSpPr/>
          <p:nvPr/>
        </p:nvSpPr>
        <p:spPr>
          <a:xfrm>
            <a:off x="4898530" y="1384521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B30287-1C7F-4D07-B893-2C6C1A01E0FF}"/>
              </a:ext>
            </a:extLst>
          </p:cNvPr>
          <p:cNvSpPr/>
          <p:nvPr/>
        </p:nvSpPr>
        <p:spPr>
          <a:xfrm>
            <a:off x="5008824" y="1496785"/>
            <a:ext cx="6171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33AEA1-1103-4751-AF91-A72F71FE3273}"/>
              </a:ext>
            </a:extLst>
          </p:cNvPr>
          <p:cNvSpPr/>
          <p:nvPr/>
        </p:nvSpPr>
        <p:spPr>
          <a:xfrm>
            <a:off x="5625953" y="1496785"/>
            <a:ext cx="25310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24010C-3375-4304-A37D-7ABE807B7F1E}"/>
              </a:ext>
            </a:extLst>
          </p:cNvPr>
          <p:cNvSpPr/>
          <p:nvPr/>
        </p:nvSpPr>
        <p:spPr>
          <a:xfrm>
            <a:off x="4328080" y="2187893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D U R I F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CF0995-5265-424C-8BB8-F63325D0CD50}"/>
              </a:ext>
            </a:extLst>
          </p:cNvPr>
          <p:cNvSpPr/>
          <p:nvPr/>
        </p:nvSpPr>
        <p:spPr>
          <a:xfrm>
            <a:off x="5008824" y="2300156"/>
            <a:ext cx="6171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C053AB-8867-4551-BF9C-F454A969783F}"/>
              </a:ext>
            </a:extLst>
          </p:cNvPr>
          <p:cNvSpPr/>
          <p:nvPr/>
        </p:nvSpPr>
        <p:spPr>
          <a:xfrm>
            <a:off x="5625952" y="2291767"/>
            <a:ext cx="312005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</a:p>
          <a:p>
            <a:r>
              <a:rPr lang="en-PH" sz="80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International Wine and Spirit Comp.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E45AF5-2DD6-40C3-9290-3F77A98DFBB8}"/>
              </a:ext>
            </a:extLst>
          </p:cNvPr>
          <p:cNvSpPr/>
          <p:nvPr/>
        </p:nvSpPr>
        <p:spPr>
          <a:xfrm>
            <a:off x="4395192" y="3724522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 S H I R A Z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FBEC4B-E155-42E4-B183-84E89356FF9F}"/>
              </a:ext>
            </a:extLst>
          </p:cNvPr>
          <p:cNvSpPr/>
          <p:nvPr/>
        </p:nvSpPr>
        <p:spPr>
          <a:xfrm>
            <a:off x="5008824" y="3848126"/>
            <a:ext cx="6171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</a:p>
          <a:p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54B25A-9A60-49F3-9B96-DA770CEBABEC}"/>
              </a:ext>
            </a:extLst>
          </p:cNvPr>
          <p:cNvSpPr/>
          <p:nvPr/>
        </p:nvSpPr>
        <p:spPr>
          <a:xfrm>
            <a:off x="5625952" y="3857947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</a:p>
          <a:p>
            <a:r>
              <a:rPr lang="en-US" sz="80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737D09-61C8-43F7-9250-73FB47D1966C}"/>
              </a:ext>
            </a:extLst>
          </p:cNvPr>
          <p:cNvSpPr/>
          <p:nvPr/>
        </p:nvSpPr>
        <p:spPr>
          <a:xfrm>
            <a:off x="4621694" y="4430188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 C H A R D O N </a:t>
            </a:r>
            <a:r>
              <a:rPr lang="en-PH" sz="750" b="1" dirty="0" err="1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A Y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5BFBCF-58BD-46C3-8714-8AF1A6813A86}"/>
              </a:ext>
            </a:extLst>
          </p:cNvPr>
          <p:cNvSpPr/>
          <p:nvPr/>
        </p:nvSpPr>
        <p:spPr>
          <a:xfrm>
            <a:off x="5008824" y="4586696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FEDB3C2-2911-45B5-B46C-3ABD3A291C48}"/>
              </a:ext>
            </a:extLst>
          </p:cNvPr>
          <p:cNvSpPr/>
          <p:nvPr/>
        </p:nvSpPr>
        <p:spPr>
          <a:xfrm>
            <a:off x="5625952" y="4590032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69A72C9-9426-45C3-8F22-403606E11972}"/>
              </a:ext>
            </a:extLst>
          </p:cNvPr>
          <p:cNvSpPr/>
          <p:nvPr/>
        </p:nvSpPr>
        <p:spPr>
          <a:xfrm>
            <a:off x="4537804" y="4809140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0   P I N O T   N O I R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8C812B-8719-4B19-B3C8-B81C131B9AB6}"/>
              </a:ext>
            </a:extLst>
          </p:cNvPr>
          <p:cNvSpPr/>
          <p:nvPr/>
        </p:nvSpPr>
        <p:spPr>
          <a:xfrm>
            <a:off x="5008823" y="4931370"/>
            <a:ext cx="617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FE2869-F566-4497-9242-F7C0383462D4}"/>
              </a:ext>
            </a:extLst>
          </p:cNvPr>
          <p:cNvSpPr/>
          <p:nvPr/>
        </p:nvSpPr>
        <p:spPr>
          <a:xfrm>
            <a:off x="5625951" y="4935861"/>
            <a:ext cx="31200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China Wine &amp;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NSW Wine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Cairns Wine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Royal Adelaide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5D54786-2AAA-4EB5-A2BF-2FD34508C345}"/>
              </a:ext>
            </a:extLst>
          </p:cNvPr>
          <p:cNvSpPr/>
          <p:nvPr/>
        </p:nvSpPr>
        <p:spPr>
          <a:xfrm>
            <a:off x="7433837" y="1478390"/>
            <a:ext cx="22586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R O S </a:t>
            </a:r>
            <a:r>
              <a:rPr lang="en-PH" sz="800" b="1" i="0" u="none" strike="noStrike" dirty="0">
                <a:solidFill>
                  <a:srgbClr val="000000"/>
                </a:solidFill>
                <a:effectLst/>
                <a:latin typeface="Cinzel" pitchFamily="2" charset="0"/>
              </a:rPr>
              <a:t>É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F7D62BA-319B-4584-999F-D52FB900EBD9}"/>
              </a:ext>
            </a:extLst>
          </p:cNvPr>
          <p:cNvSpPr/>
          <p:nvPr/>
        </p:nvSpPr>
        <p:spPr>
          <a:xfrm>
            <a:off x="8164021" y="1621231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F5318F-2E19-499A-8C3C-26635811E9D0}"/>
              </a:ext>
            </a:extLst>
          </p:cNvPr>
          <p:cNvSpPr/>
          <p:nvPr/>
        </p:nvSpPr>
        <p:spPr>
          <a:xfrm>
            <a:off x="8801560" y="1613377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D6AA1D-98BE-4880-8976-26E201E2C14B}"/>
              </a:ext>
            </a:extLst>
          </p:cNvPr>
          <p:cNvSpPr/>
          <p:nvPr/>
        </p:nvSpPr>
        <p:spPr>
          <a:xfrm>
            <a:off x="7904887" y="2397899"/>
            <a:ext cx="22586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S A U V I G N O N  B L A N C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BD122ED-FFC5-47BB-8D63-65F23BD9EC9E}"/>
              </a:ext>
            </a:extLst>
          </p:cNvPr>
          <p:cNvSpPr/>
          <p:nvPr/>
        </p:nvSpPr>
        <p:spPr>
          <a:xfrm>
            <a:off x="8153850" y="2548439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A5AD43D-5625-4F6B-B7C3-1182F38F98C0}"/>
              </a:ext>
            </a:extLst>
          </p:cNvPr>
          <p:cNvSpPr/>
          <p:nvPr/>
        </p:nvSpPr>
        <p:spPr>
          <a:xfrm>
            <a:off x="8777100" y="2548438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A56794-9D6A-4B7D-970D-C52A467B3145}"/>
              </a:ext>
            </a:extLst>
          </p:cNvPr>
          <p:cNvSpPr/>
          <p:nvPr/>
        </p:nvSpPr>
        <p:spPr>
          <a:xfrm>
            <a:off x="7756119" y="1959060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 P I N O T   G R I G I O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92CBA4-7A4D-4D64-8C41-493D5ED51781}"/>
              </a:ext>
            </a:extLst>
          </p:cNvPr>
          <p:cNvSpPr/>
          <p:nvPr/>
        </p:nvSpPr>
        <p:spPr>
          <a:xfrm>
            <a:off x="8156997" y="2076445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6B6C6CA-310F-44D1-B768-9B2E61180663}"/>
              </a:ext>
            </a:extLst>
          </p:cNvPr>
          <p:cNvSpPr/>
          <p:nvPr/>
        </p:nvSpPr>
        <p:spPr>
          <a:xfrm>
            <a:off x="8805545" y="2075955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80FC83-49B4-4499-A6FC-9DDA1508D808}"/>
              </a:ext>
            </a:extLst>
          </p:cNvPr>
          <p:cNvSpPr/>
          <p:nvPr/>
        </p:nvSpPr>
        <p:spPr>
          <a:xfrm>
            <a:off x="4906609" y="577945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E76850-779D-4FFF-B662-D39B250B651F}"/>
              </a:ext>
            </a:extLst>
          </p:cNvPr>
          <p:cNvSpPr/>
          <p:nvPr/>
        </p:nvSpPr>
        <p:spPr>
          <a:xfrm>
            <a:off x="5012544" y="5886402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SILV﻿ER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78BD8D-CABC-454C-9362-1F8E94394A77}"/>
              </a:ext>
            </a:extLst>
          </p:cNvPr>
          <p:cNvSpPr/>
          <p:nvPr/>
        </p:nvSpPr>
        <p:spPr>
          <a:xfrm>
            <a:off x="5654068" y="5905959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B631CEB-C648-4A12-AB66-3E28791B7F9A}"/>
              </a:ext>
            </a:extLst>
          </p:cNvPr>
          <p:cNvSpPr/>
          <p:nvPr/>
        </p:nvSpPr>
        <p:spPr>
          <a:xfrm>
            <a:off x="8164021" y="3644603"/>
            <a:ext cx="3189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VINEYARD RESERVE</a:t>
            </a:r>
            <a:endParaRPr lang="en-PH" sz="100" b="1" spc="280" dirty="0">
              <a:solidFill>
                <a:srgbClr val="000000"/>
              </a:solidFill>
              <a:latin typeface="Cinzel" pitchFamily="2" charset="0"/>
              <a:ea typeface="Calibri" panose="020F0502020204030204" pitchFamily="34" charset="0"/>
            </a:endParaRP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Durif | Cabernet Sauvignon | Shiraz Pinot Noir | Rose | Chardonnay | Pinot Grigio Sauvignon Blanc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185E6FE-1762-4136-8AEC-14FD3A011C19}"/>
              </a:ext>
            </a:extLst>
          </p:cNvPr>
          <p:cNvSpPr/>
          <p:nvPr/>
        </p:nvSpPr>
        <p:spPr>
          <a:xfrm>
            <a:off x="8084313" y="4457972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657ECE9-5FAF-4628-9476-114803D87448}"/>
              </a:ext>
            </a:extLst>
          </p:cNvPr>
          <p:cNvSpPr/>
          <p:nvPr/>
        </p:nvSpPr>
        <p:spPr>
          <a:xfrm>
            <a:off x="8158523" y="4784389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764B18A-930F-4B70-A52D-80809F7C88BE}"/>
              </a:ext>
            </a:extLst>
          </p:cNvPr>
          <p:cNvSpPr/>
          <p:nvPr/>
        </p:nvSpPr>
        <p:spPr>
          <a:xfrm>
            <a:off x="8158523" y="4917977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$60.00 + WET + GST per case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7779D5-06D2-4A28-8766-226056400BCD}"/>
              </a:ext>
            </a:extLst>
          </p:cNvPr>
          <p:cNvSpPr/>
          <p:nvPr/>
        </p:nvSpPr>
        <p:spPr>
          <a:xfrm>
            <a:off x="8153182" y="5076221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$7.09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F94103-6D4E-4D47-8B0B-C8AD644E3A9E}"/>
              </a:ext>
            </a:extLst>
          </p:cNvPr>
          <p:cNvSpPr/>
          <p:nvPr/>
        </p:nvSpPr>
        <p:spPr>
          <a:xfrm>
            <a:off x="7776673" y="300779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2   C H A R D O N </a:t>
            </a:r>
            <a:r>
              <a:rPr lang="en-PH" sz="750" b="1" dirty="0" err="1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A Y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008AE02-E23C-4EB6-889F-6E5E4F70A3BD}"/>
              </a:ext>
            </a:extLst>
          </p:cNvPr>
          <p:cNvSpPr/>
          <p:nvPr/>
        </p:nvSpPr>
        <p:spPr>
          <a:xfrm>
            <a:off x="8163803" y="3164307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F1AAB4-648B-4B72-ABE7-70266B31C0EC}"/>
              </a:ext>
            </a:extLst>
          </p:cNvPr>
          <p:cNvSpPr/>
          <p:nvPr/>
        </p:nvSpPr>
        <p:spPr>
          <a:xfrm>
            <a:off x="8780931" y="3167643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Paris Wine Cup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49A1701-4971-4577-AF43-F1DCEED59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13" y="5359573"/>
            <a:ext cx="3058691" cy="125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391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CFE66-5656-4DA6-A400-E6965F15C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7933A5-0570-4707-9A8F-1AA25C77AF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0854B2-B268-493C-B8B6-E9DF7F34ADAB}"/>
              </a:ext>
            </a:extLst>
          </p:cNvPr>
          <p:cNvSpPr/>
          <p:nvPr/>
        </p:nvSpPr>
        <p:spPr>
          <a:xfrm>
            <a:off x="4890141" y="1717831"/>
            <a:ext cx="99054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B</a:t>
            </a:r>
            <a:r>
              <a:rPr lang="en-PH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 R U T </a:t>
            </a:r>
            <a:r>
              <a:rPr lang="en-PH" sz="750" b="1" dirty="0">
                <a:ln w="0"/>
                <a:solidFill>
                  <a:srgbClr val="000000"/>
                </a:solidFill>
                <a:latin typeface="Cinzel" pitchFamily="2" charset="0"/>
              </a:rPr>
              <a:t> C U V E </a:t>
            </a:r>
            <a:r>
              <a:rPr lang="en-PH" sz="750" b="1" dirty="0" err="1">
                <a:ln w="0"/>
                <a:solidFill>
                  <a:srgbClr val="000000"/>
                </a:solidFill>
                <a:latin typeface="Cinzel" pitchFamily="2" charset="0"/>
              </a:rPr>
              <a:t>E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5A8449-0797-40CF-8BFB-80218E673ECE}"/>
              </a:ext>
            </a:extLst>
          </p:cNvPr>
          <p:cNvSpPr/>
          <p:nvPr/>
        </p:nvSpPr>
        <p:spPr>
          <a:xfrm>
            <a:off x="4890141" y="1953283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49107F-291E-4AB8-A8F1-0885D655D73E}"/>
              </a:ext>
            </a:extLst>
          </p:cNvPr>
          <p:cNvSpPr/>
          <p:nvPr/>
        </p:nvSpPr>
        <p:spPr>
          <a:xfrm>
            <a:off x="4890141" y="1845561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BEST VALUE 2021 WINESTATE MAGAZINE UNDER $20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3D47F8-04D3-4D43-9930-2345AD069A27}"/>
              </a:ext>
            </a:extLst>
          </p:cNvPr>
          <p:cNvSpPr/>
          <p:nvPr/>
        </p:nvSpPr>
        <p:spPr>
          <a:xfrm>
            <a:off x="5515658" y="1952151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Riverina Winemakers Association GI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47DA68-44D4-4513-8484-118F0D0F8C89}"/>
              </a:ext>
            </a:extLst>
          </p:cNvPr>
          <p:cNvSpPr/>
          <p:nvPr/>
        </p:nvSpPr>
        <p:spPr>
          <a:xfrm>
            <a:off x="4881752" y="2195298"/>
            <a:ext cx="99054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1  S H I R A Z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0AC301-2DF3-4B36-BDA5-2464EB729167}"/>
              </a:ext>
            </a:extLst>
          </p:cNvPr>
          <p:cNvSpPr/>
          <p:nvPr/>
        </p:nvSpPr>
        <p:spPr>
          <a:xfrm>
            <a:off x="4890141" y="2314533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4E048F-37A5-47ED-9691-12E58BBA0919}"/>
              </a:ext>
            </a:extLst>
          </p:cNvPr>
          <p:cNvSpPr/>
          <p:nvPr/>
        </p:nvSpPr>
        <p:spPr>
          <a:xfrm>
            <a:off x="5515657" y="2337257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6E227E-9AEC-497F-87D8-127CC25B2B9B}"/>
              </a:ext>
            </a:extLst>
          </p:cNvPr>
          <p:cNvSpPr/>
          <p:nvPr/>
        </p:nvSpPr>
        <p:spPr>
          <a:xfrm>
            <a:off x="4617819" y="2672765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1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97AC00-F7A5-4E7C-81ED-F216CC143D6C}"/>
              </a:ext>
            </a:extLst>
          </p:cNvPr>
          <p:cNvSpPr/>
          <p:nvPr/>
        </p:nvSpPr>
        <p:spPr>
          <a:xfrm>
            <a:off x="4898530" y="2797108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FAF378-B49E-4FC4-AC69-76B5D09C3882}"/>
              </a:ext>
            </a:extLst>
          </p:cNvPr>
          <p:cNvSpPr/>
          <p:nvPr/>
        </p:nvSpPr>
        <p:spPr>
          <a:xfrm>
            <a:off x="5515657" y="280819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C1092C-1AC9-4393-93FB-F3798841E854}"/>
              </a:ext>
            </a:extLst>
          </p:cNvPr>
          <p:cNvSpPr/>
          <p:nvPr/>
        </p:nvSpPr>
        <p:spPr>
          <a:xfrm>
            <a:off x="4499624" y="3156130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2  S A U V I G N O N  B L A N C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940CBF-DAF5-4BC0-852E-417908C97783}"/>
              </a:ext>
            </a:extLst>
          </p:cNvPr>
          <p:cNvSpPr/>
          <p:nvPr/>
        </p:nvSpPr>
        <p:spPr>
          <a:xfrm>
            <a:off x="4898530" y="3285827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88C764-CD3E-434E-9462-60C2F7973BF3}"/>
              </a:ext>
            </a:extLst>
          </p:cNvPr>
          <p:cNvSpPr/>
          <p:nvPr/>
        </p:nvSpPr>
        <p:spPr>
          <a:xfrm>
            <a:off x="5515657" y="3287326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B1D8ED-B808-4D5D-A66E-BD44974B998F}"/>
              </a:ext>
            </a:extLst>
          </p:cNvPr>
          <p:cNvSpPr/>
          <p:nvPr/>
        </p:nvSpPr>
        <p:spPr>
          <a:xfrm>
            <a:off x="4331844" y="3523824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2  P I N O T  G R I G I 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D13EF2-6FC0-4F19-BA9B-D9FAEFD4EACC}"/>
              </a:ext>
            </a:extLst>
          </p:cNvPr>
          <p:cNvSpPr/>
          <p:nvPr/>
        </p:nvSpPr>
        <p:spPr>
          <a:xfrm>
            <a:off x="4898530" y="3639495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5FA09E8-49EB-47EB-8861-02A44C46458F}"/>
              </a:ext>
            </a:extLst>
          </p:cNvPr>
          <p:cNvSpPr/>
          <p:nvPr/>
        </p:nvSpPr>
        <p:spPr>
          <a:xfrm>
            <a:off x="5515658" y="3638168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1CBF5C7-13E4-4AA1-8754-EF3B24403C75}"/>
              </a:ext>
            </a:extLst>
          </p:cNvPr>
          <p:cNvSpPr/>
          <p:nvPr/>
        </p:nvSpPr>
        <p:spPr>
          <a:xfrm>
            <a:off x="8340821" y="1706649"/>
            <a:ext cx="35044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ESTATE RANGE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Merlot | Shiraz |Cabernet Sauvignon Pinot Grigio | Sauvignon Blanc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 | Brut Cuvee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68A4E6D-D652-44DD-B84E-4FCA3987F311}"/>
              </a:ext>
            </a:extLst>
          </p:cNvPr>
          <p:cNvSpPr/>
          <p:nvPr/>
        </p:nvSpPr>
        <p:spPr>
          <a:xfrm>
            <a:off x="8282098" y="2505050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7CEBF07-C82A-453A-9611-377CC0528588}"/>
              </a:ext>
            </a:extLst>
          </p:cNvPr>
          <p:cNvSpPr/>
          <p:nvPr/>
        </p:nvSpPr>
        <p:spPr>
          <a:xfrm>
            <a:off x="8366571" y="2829058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3D55A1F-8E8E-47C5-AF4B-B87ABE1DBDE9}"/>
              </a:ext>
            </a:extLst>
          </p:cNvPr>
          <p:cNvSpPr/>
          <p:nvPr/>
        </p:nvSpPr>
        <p:spPr>
          <a:xfrm>
            <a:off x="8358182" y="2962646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$40.00 + WET + GST per case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315107-8BC1-4ADB-9AF7-D64A70879EE9}"/>
              </a:ext>
            </a:extLst>
          </p:cNvPr>
          <p:cNvSpPr/>
          <p:nvPr/>
        </p:nvSpPr>
        <p:spPr>
          <a:xfrm>
            <a:off x="8358181" y="3115913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$4.73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59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29A7C-2DE2-499B-9B73-5CA1F18E8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133279-EB62-4A5A-8680-1B24259007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6869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A54DB4-EF85-4E9C-B11D-E2FE4ECE8206}"/>
              </a:ext>
            </a:extLst>
          </p:cNvPr>
          <p:cNvSpPr/>
          <p:nvPr/>
        </p:nvSpPr>
        <p:spPr>
          <a:xfrm>
            <a:off x="4852710" y="1745182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CABERNET MERLOT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A3D9DB-49E0-4BCC-8D1C-F5256E04317F}"/>
              </a:ext>
            </a:extLst>
          </p:cNvPr>
          <p:cNvSpPr/>
          <p:nvPr/>
        </p:nvSpPr>
        <p:spPr>
          <a:xfrm>
            <a:off x="5036842" y="1850098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507139-1EE9-4CAC-BCCB-5A603674FF20}"/>
              </a:ext>
            </a:extLst>
          </p:cNvPr>
          <p:cNvSpPr/>
          <p:nvPr/>
        </p:nvSpPr>
        <p:spPr>
          <a:xfrm>
            <a:off x="5653970" y="1850098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EE02DC-B95F-4EF2-A568-262810D3D530}"/>
              </a:ext>
            </a:extLst>
          </p:cNvPr>
          <p:cNvSpPr/>
          <p:nvPr/>
        </p:nvSpPr>
        <p:spPr>
          <a:xfrm>
            <a:off x="4389814" y="2361054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554D68-8028-4EF9-828A-87C82578DA14}"/>
              </a:ext>
            </a:extLst>
          </p:cNvPr>
          <p:cNvSpPr/>
          <p:nvPr/>
        </p:nvSpPr>
        <p:spPr>
          <a:xfrm>
            <a:off x="5036843" y="2480484"/>
            <a:ext cx="6171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13064E-C61F-4D94-8EF2-262DB77D36E9}"/>
              </a:ext>
            </a:extLst>
          </p:cNvPr>
          <p:cNvSpPr/>
          <p:nvPr/>
        </p:nvSpPr>
        <p:spPr>
          <a:xfrm>
            <a:off x="5645581" y="2480484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D51FE2-6267-434F-B524-8CA7EA273CD3}"/>
              </a:ext>
            </a:extLst>
          </p:cNvPr>
          <p:cNvSpPr/>
          <p:nvPr/>
        </p:nvSpPr>
        <p:spPr>
          <a:xfrm>
            <a:off x="4490482" y="3146202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MOSCATO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2E7B75-41AE-4012-99E1-754322A34669}"/>
              </a:ext>
            </a:extLst>
          </p:cNvPr>
          <p:cNvSpPr/>
          <p:nvPr/>
        </p:nvSpPr>
        <p:spPr>
          <a:xfrm>
            <a:off x="5032542" y="3257046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522E58-BF8A-4BCB-8467-107FAB23D071}"/>
              </a:ext>
            </a:extLst>
          </p:cNvPr>
          <p:cNvSpPr/>
          <p:nvPr/>
        </p:nvSpPr>
        <p:spPr>
          <a:xfrm>
            <a:off x="5653969" y="3257046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Melbourne International Wine Comp. 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3879E3-8448-42C4-8C49-1D1C7A7F29A2}"/>
              </a:ext>
            </a:extLst>
          </p:cNvPr>
          <p:cNvSpPr/>
          <p:nvPr/>
        </p:nvSpPr>
        <p:spPr>
          <a:xfrm>
            <a:off x="4714941" y="3827475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PINK MOSCATO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7094D9-57A6-478A-A728-C1648A8359A6}"/>
              </a:ext>
            </a:extLst>
          </p:cNvPr>
          <p:cNvSpPr/>
          <p:nvPr/>
        </p:nvSpPr>
        <p:spPr>
          <a:xfrm>
            <a:off x="5036843" y="3934162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BA5362F-27BA-4E02-84BD-ADF467B0D7F6}"/>
              </a:ext>
            </a:extLst>
          </p:cNvPr>
          <p:cNvSpPr/>
          <p:nvPr/>
        </p:nvSpPr>
        <p:spPr>
          <a:xfrm>
            <a:off x="5652888" y="3937906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D5B027-9F71-43A2-A2FB-D9BEB67E5C79}"/>
              </a:ext>
            </a:extLst>
          </p:cNvPr>
          <p:cNvSpPr/>
          <p:nvPr/>
        </p:nvSpPr>
        <p:spPr>
          <a:xfrm>
            <a:off x="4786143" y="4236309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SEM SAUV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DE5A80-C669-49BD-A1D9-D1692598A8B6}"/>
              </a:ext>
            </a:extLst>
          </p:cNvPr>
          <p:cNvSpPr/>
          <p:nvPr/>
        </p:nvSpPr>
        <p:spPr>
          <a:xfrm>
            <a:off x="5037925" y="4345459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70C70D-D152-4363-A8D0-E88EF01C67DA}"/>
              </a:ext>
            </a:extLst>
          </p:cNvPr>
          <p:cNvSpPr/>
          <p:nvPr/>
        </p:nvSpPr>
        <p:spPr>
          <a:xfrm>
            <a:off x="5645581" y="4332477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4A6521D-6516-461A-AC88-C1EA3DFA1945}"/>
              </a:ext>
            </a:extLst>
          </p:cNvPr>
          <p:cNvSpPr/>
          <p:nvPr/>
        </p:nvSpPr>
        <p:spPr>
          <a:xfrm>
            <a:off x="4601585" y="4648990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CHARDONAY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32E962-BAB0-4C2F-96BC-DB533E7795D8}"/>
              </a:ext>
            </a:extLst>
          </p:cNvPr>
          <p:cNvSpPr/>
          <p:nvPr/>
        </p:nvSpPr>
        <p:spPr>
          <a:xfrm>
            <a:off x="5029536" y="4750535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CA228B-9DBA-4AC6-A140-670F52B92756}"/>
              </a:ext>
            </a:extLst>
          </p:cNvPr>
          <p:cNvSpPr/>
          <p:nvPr/>
        </p:nvSpPr>
        <p:spPr>
          <a:xfrm>
            <a:off x="5653970" y="4750535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E8F5F7-AA95-416B-A810-DEFCB23454BC}"/>
              </a:ext>
            </a:extLst>
          </p:cNvPr>
          <p:cNvSpPr/>
          <p:nvPr/>
        </p:nvSpPr>
        <p:spPr>
          <a:xfrm>
            <a:off x="8218605" y="1739334"/>
            <a:ext cx="35427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2 MONKEYS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Shiraz | Merlot | Cabernet Merlot | Pink Moscato | Chardonnay | Semillon Sauvignon Blanc | Moscato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880204-675B-4D78-88C3-1E350E53C65B}"/>
              </a:ext>
            </a:extLst>
          </p:cNvPr>
          <p:cNvSpPr/>
          <p:nvPr/>
        </p:nvSpPr>
        <p:spPr>
          <a:xfrm>
            <a:off x="8124387" y="2445696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7AE50B9-EFC8-4A28-9D97-58F449CD4BE4}"/>
              </a:ext>
            </a:extLst>
          </p:cNvPr>
          <p:cNvSpPr/>
          <p:nvPr/>
        </p:nvSpPr>
        <p:spPr>
          <a:xfrm>
            <a:off x="8207581" y="2770195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FC5DB1-4B99-4174-8400-BDDE0308A391}"/>
              </a:ext>
            </a:extLst>
          </p:cNvPr>
          <p:cNvSpPr/>
          <p:nvPr/>
        </p:nvSpPr>
        <p:spPr>
          <a:xfrm>
            <a:off x="8199192" y="2903783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$34.00 + WET + GST per case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B77784C-6DAF-4AB2-9896-5B846F229FC2}"/>
              </a:ext>
            </a:extLst>
          </p:cNvPr>
          <p:cNvSpPr/>
          <p:nvPr/>
        </p:nvSpPr>
        <p:spPr>
          <a:xfrm>
            <a:off x="8199191" y="3066383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$4.02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63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9A088-EDC1-49BC-A8E1-EBCBAB500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9F45DC-E6F5-41F2-B731-B397F50FF5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40" y="0"/>
            <a:ext cx="12200605" cy="6884312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CAA9A3F-28AE-427A-8E1C-94449410470A}"/>
              </a:ext>
            </a:extLst>
          </p:cNvPr>
          <p:cNvSpPr/>
          <p:nvPr/>
        </p:nvSpPr>
        <p:spPr>
          <a:xfrm>
            <a:off x="5415908" y="1450258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CABERNET SAUVIGNON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AEA9AB-FA3C-4CA6-9ABF-31C34CDA1B4E}"/>
              </a:ext>
            </a:extLst>
          </p:cNvPr>
          <p:cNvSpPr/>
          <p:nvPr/>
        </p:nvSpPr>
        <p:spPr>
          <a:xfrm>
            <a:off x="5446453" y="158345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3.5 STARS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D65A12-D9B7-45ED-9540-9EF747DEFAA4}"/>
              </a:ext>
            </a:extLst>
          </p:cNvPr>
          <p:cNvSpPr/>
          <p:nvPr/>
        </p:nvSpPr>
        <p:spPr>
          <a:xfrm>
            <a:off x="6136070" y="1580969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Wine State Magazine - 92 Pts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London Wine Competition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DEF8D3-23A0-45E4-938E-E37C2805386C}"/>
              </a:ext>
            </a:extLst>
          </p:cNvPr>
          <p:cNvSpPr/>
          <p:nvPr/>
        </p:nvSpPr>
        <p:spPr>
          <a:xfrm>
            <a:off x="4783723" y="2192580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3CA320-C85B-4F58-AFD9-D7530DC094BD}"/>
              </a:ext>
            </a:extLst>
          </p:cNvPr>
          <p:cNvSpPr/>
          <p:nvPr/>
        </p:nvSpPr>
        <p:spPr>
          <a:xfrm>
            <a:off x="5438280" y="2340821"/>
            <a:ext cx="65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</a:p>
          <a:p>
            <a:r>
              <a:rPr lang="en-PH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</a:t>
            </a:r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BRO﻿NZE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95388C-69E4-4D2D-9E21-804844B8BE12}"/>
              </a:ext>
            </a:extLst>
          </p:cNvPr>
          <p:cNvSpPr/>
          <p:nvPr/>
        </p:nvSpPr>
        <p:spPr>
          <a:xfrm>
            <a:off x="6131982" y="2340821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 Gold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US" sz="800" b="0" i="0" u="none" strike="noStrike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D1B483-EA8D-4B4F-9ABE-7538B9D92DCE}"/>
              </a:ext>
            </a:extLst>
          </p:cNvPr>
          <p:cNvSpPr/>
          <p:nvPr/>
        </p:nvSpPr>
        <p:spPr>
          <a:xfrm>
            <a:off x="5231888" y="2813083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 CABERNET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FCC48F-BF38-4AA2-B0C3-001923564D2D}"/>
              </a:ext>
            </a:extLst>
          </p:cNvPr>
          <p:cNvSpPr/>
          <p:nvPr/>
        </p:nvSpPr>
        <p:spPr>
          <a:xfrm>
            <a:off x="5438280" y="2972203"/>
            <a:ext cx="6590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BRON﻿ZE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7446A7-C342-447D-AEF5-7BEC165A1EA9}"/>
              </a:ext>
            </a:extLst>
          </p:cNvPr>
          <p:cNvSpPr/>
          <p:nvPr/>
        </p:nvSpPr>
        <p:spPr>
          <a:xfrm>
            <a:off x="6133271" y="295961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 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5EDFF7-9E57-47C9-819F-2F59A9A43187}"/>
              </a:ext>
            </a:extLst>
          </p:cNvPr>
          <p:cNvSpPr/>
          <p:nvPr/>
        </p:nvSpPr>
        <p:spPr>
          <a:xfrm>
            <a:off x="5061312" y="3333877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CHARDONNAY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85A22D-D16C-4AF3-9963-A3059B4DCDF7}"/>
              </a:ext>
            </a:extLst>
          </p:cNvPr>
          <p:cNvSpPr/>
          <p:nvPr/>
        </p:nvSpPr>
        <p:spPr>
          <a:xfrm>
            <a:off x="5429891" y="3475987"/>
            <a:ext cx="65907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6E149D-9E6E-4398-B4A9-524307DE2EA2}"/>
              </a:ext>
            </a:extLst>
          </p:cNvPr>
          <p:cNvSpPr/>
          <p:nvPr/>
        </p:nvSpPr>
        <p:spPr>
          <a:xfrm>
            <a:off x="6133271" y="3464099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6E41B2-577C-457F-8F60-9E3E3735345F}"/>
              </a:ext>
            </a:extLst>
          </p:cNvPr>
          <p:cNvSpPr/>
          <p:nvPr/>
        </p:nvSpPr>
        <p:spPr>
          <a:xfrm>
            <a:off x="5197041" y="3707561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SEM SAUV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EA790E-1285-435C-A7BB-BFE2F61BCF94}"/>
              </a:ext>
            </a:extLst>
          </p:cNvPr>
          <p:cNvSpPr/>
          <p:nvPr/>
        </p:nvSpPr>
        <p:spPr>
          <a:xfrm>
            <a:off x="5438280" y="3840080"/>
            <a:ext cx="65907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EDD6B9-1221-411A-8699-20399E58C5AD}"/>
              </a:ext>
            </a:extLst>
          </p:cNvPr>
          <p:cNvSpPr/>
          <p:nvPr/>
        </p:nvSpPr>
        <p:spPr>
          <a:xfrm>
            <a:off x="6133271" y="3832683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7CA63E-6560-4952-A6F0-BC7E76A3AFAA}"/>
              </a:ext>
            </a:extLst>
          </p:cNvPr>
          <p:cNvSpPr/>
          <p:nvPr/>
        </p:nvSpPr>
        <p:spPr>
          <a:xfrm>
            <a:off x="4708221" y="4067756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ROSE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FDA796-616D-4B97-AD21-EAEAF862BE51}"/>
              </a:ext>
            </a:extLst>
          </p:cNvPr>
          <p:cNvSpPr/>
          <p:nvPr/>
        </p:nvSpPr>
        <p:spPr>
          <a:xfrm>
            <a:off x="5438280" y="417163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TROPHY - RIVERLAND WINE SHOW</a:t>
            </a:r>
          </a:p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TROPHY - AUSTRALIAN INLAND WINE SHOW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2A78D0-8293-4E7F-9ABA-CACC81987E1A}"/>
              </a:ext>
            </a:extLst>
          </p:cNvPr>
          <p:cNvSpPr/>
          <p:nvPr/>
        </p:nvSpPr>
        <p:spPr>
          <a:xfrm>
            <a:off x="5438280" y="441085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</a:p>
          <a:p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6FAA058-F595-461B-90DA-D98BC0ECC173}"/>
              </a:ext>
            </a:extLst>
          </p:cNvPr>
          <p:cNvSpPr/>
          <p:nvPr/>
        </p:nvSpPr>
        <p:spPr>
          <a:xfrm>
            <a:off x="6140370" y="4408802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Australian Inland Wine Show</a:t>
            </a: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6A3F5D3-971F-4DF7-9BC3-30102C467247}"/>
              </a:ext>
            </a:extLst>
          </p:cNvPr>
          <p:cNvSpPr/>
          <p:nvPr/>
        </p:nvSpPr>
        <p:spPr>
          <a:xfrm>
            <a:off x="5270283" y="5001023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SAUVIGNON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899BD61-6284-477D-B08C-3BF5D5B8D880}"/>
              </a:ext>
            </a:extLst>
          </p:cNvPr>
          <p:cNvSpPr/>
          <p:nvPr/>
        </p:nvSpPr>
        <p:spPr>
          <a:xfrm>
            <a:off x="5439353" y="5122001"/>
            <a:ext cx="65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A6ED4D-8008-4B29-99C9-6BB761EEA25B}"/>
              </a:ext>
            </a:extLst>
          </p:cNvPr>
          <p:cNvSpPr/>
          <p:nvPr/>
        </p:nvSpPr>
        <p:spPr>
          <a:xfrm>
            <a:off x="6131982" y="5122000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50E5D63-0C1C-4DF7-8420-54D235F46CBC}"/>
              </a:ext>
            </a:extLst>
          </p:cNvPr>
          <p:cNvSpPr/>
          <p:nvPr/>
        </p:nvSpPr>
        <p:spPr>
          <a:xfrm>
            <a:off x="5072282" y="5581717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PINOT GRIGIO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7067293-13E9-4DD0-91EF-7B9EF8AD62F8}"/>
              </a:ext>
            </a:extLst>
          </p:cNvPr>
          <p:cNvSpPr/>
          <p:nvPr/>
        </p:nvSpPr>
        <p:spPr>
          <a:xfrm>
            <a:off x="5440430" y="571178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3A8A932-50BB-4370-8D2A-EF3F7B30841E}"/>
              </a:ext>
            </a:extLst>
          </p:cNvPr>
          <p:cNvSpPr/>
          <p:nvPr/>
        </p:nvSpPr>
        <p:spPr>
          <a:xfrm>
            <a:off x="6130692" y="5708999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D1DBF3-3555-41C4-80D5-89E0459B9BB2}"/>
              </a:ext>
            </a:extLst>
          </p:cNvPr>
          <p:cNvSpPr/>
          <p:nvPr/>
        </p:nvSpPr>
        <p:spPr>
          <a:xfrm>
            <a:off x="7816021" y="1462049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MOCATO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E34CB8-6122-4982-AF5A-29449E8476F6}"/>
              </a:ext>
            </a:extLst>
          </p:cNvPr>
          <p:cNvSpPr/>
          <p:nvPr/>
        </p:nvSpPr>
        <p:spPr>
          <a:xfrm>
            <a:off x="8409702" y="1600937"/>
            <a:ext cx="6590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3E56B4C-59EC-4781-BC71-CFAE72BD5C21}"/>
              </a:ext>
            </a:extLst>
          </p:cNvPr>
          <p:cNvSpPr/>
          <p:nvPr/>
        </p:nvSpPr>
        <p:spPr>
          <a:xfrm>
            <a:off x="9092650" y="1599569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B25BD5D-6E5B-4C66-8C33-6F2EE25DA8C1}"/>
              </a:ext>
            </a:extLst>
          </p:cNvPr>
          <p:cNvSpPr/>
          <p:nvPr/>
        </p:nvSpPr>
        <p:spPr>
          <a:xfrm>
            <a:off x="8382042" y="2205958"/>
            <a:ext cx="35427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THE DROVER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Cabernet Sauvignon | Shiraz | Shiraz Cabernet | Sweet Red | Chardonnay | Rose | Sauvignon Blanc | Semillon Sauvignon Blanc | Pinot Grigio | Moscato Pink Moscato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35EECD5-6B71-4CBB-A567-FF1A02263CAD}"/>
              </a:ext>
            </a:extLst>
          </p:cNvPr>
          <p:cNvSpPr/>
          <p:nvPr/>
        </p:nvSpPr>
        <p:spPr>
          <a:xfrm>
            <a:off x="8307045" y="3125141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12 BOTTLES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C3079FB-54F8-421C-9999-E51CFE2449DE}"/>
              </a:ext>
            </a:extLst>
          </p:cNvPr>
          <p:cNvSpPr/>
          <p:nvPr/>
        </p:nvSpPr>
        <p:spPr>
          <a:xfrm>
            <a:off x="8382733" y="3451669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D5C2E2B-8C3E-4C9B-AFD6-80CE41326E32}"/>
              </a:ext>
            </a:extLst>
          </p:cNvPr>
          <p:cNvSpPr/>
          <p:nvPr/>
        </p:nvSpPr>
        <p:spPr>
          <a:xfrm>
            <a:off x="8382733" y="3585257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$26.00 + WET + GST per case 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845C6E1-F742-4945-ADBA-C455E0FEC99A}"/>
              </a:ext>
            </a:extLst>
          </p:cNvPr>
          <p:cNvSpPr/>
          <p:nvPr/>
        </p:nvSpPr>
        <p:spPr>
          <a:xfrm>
            <a:off x="8382732" y="3751242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$3.07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10E29E8-5C4A-49A8-81F9-9A6B9C9B7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32" y="5208772"/>
            <a:ext cx="3683078" cy="151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45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8BE7F-7D01-4D48-862B-FF9B77C0F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73292B-9692-4BD6-9E12-93C103341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685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B508DF-B24A-4654-A7A2-405F47ADD527}"/>
              </a:ext>
            </a:extLst>
          </p:cNvPr>
          <p:cNvSpPr/>
          <p:nvPr/>
        </p:nvSpPr>
        <p:spPr>
          <a:xfrm>
            <a:off x="6628513" y="2433594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MOUNT BINGAR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Cabernet Sauvignon | Shiraz | Chardonnay Pinot Grigio | Sauvignon Blanc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6CDDA3-9105-473B-A0A4-B10DC35A5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679" y="1398151"/>
            <a:ext cx="2526797" cy="9174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BC02925-B39F-498D-96FB-582DF30D6D84}"/>
              </a:ext>
            </a:extLst>
          </p:cNvPr>
          <p:cNvSpPr/>
          <p:nvPr/>
        </p:nvSpPr>
        <p:spPr>
          <a:xfrm>
            <a:off x="6376658" y="3006212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6 PACK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623F78-9DE1-45C6-A686-E2E1D1389162}"/>
              </a:ext>
            </a:extLst>
          </p:cNvPr>
          <p:cNvSpPr/>
          <p:nvPr/>
        </p:nvSpPr>
        <p:spPr>
          <a:xfrm>
            <a:off x="6628514" y="3330536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1A0246-2DD0-42F4-8A40-01B3C62672EA}"/>
              </a:ext>
            </a:extLst>
          </p:cNvPr>
          <p:cNvSpPr/>
          <p:nvPr/>
        </p:nvSpPr>
        <p:spPr>
          <a:xfrm>
            <a:off x="6628514" y="3464124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$38.00 + WET + GST per case 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8E7D3-80CF-43C8-AD69-70AAF4568DAA}"/>
              </a:ext>
            </a:extLst>
          </p:cNvPr>
          <p:cNvSpPr/>
          <p:nvPr/>
        </p:nvSpPr>
        <p:spPr>
          <a:xfrm>
            <a:off x="6628513" y="3611178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$8.99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AC2C28-AF6B-468A-BAB2-7F92B4469D8C}"/>
              </a:ext>
            </a:extLst>
          </p:cNvPr>
          <p:cNvSpPr/>
          <p:nvPr/>
        </p:nvSpPr>
        <p:spPr>
          <a:xfrm>
            <a:off x="6630682" y="3906732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RRP $12.99 = 31% GP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291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9E692-831C-48D6-859D-6D5FFD9D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52B1F7-56F5-4454-BF34-F500BBA141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A0C0B3-CD23-4A19-B9D5-920E3F2D239C}"/>
              </a:ext>
            </a:extLst>
          </p:cNvPr>
          <p:cNvSpPr/>
          <p:nvPr/>
        </p:nvSpPr>
        <p:spPr>
          <a:xfrm>
            <a:off x="6434356" y="1518647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Dee Vine 4L Casks Range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Soft Fruity White | Fruity Lexia | Soft Fruity Red Classic Dry Red | Crisp Dry White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58D3CC-AE3C-4B71-ADB3-860E771F8A3B}"/>
              </a:ext>
            </a:extLst>
          </p:cNvPr>
          <p:cNvSpPr/>
          <p:nvPr/>
        </p:nvSpPr>
        <p:spPr>
          <a:xfrm>
            <a:off x="6409189" y="2097165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4 CASKS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1F0B60-32AC-48D6-ABDA-046A0715C622}"/>
              </a:ext>
            </a:extLst>
          </p:cNvPr>
          <p:cNvSpPr/>
          <p:nvPr/>
        </p:nvSpPr>
        <p:spPr>
          <a:xfrm>
            <a:off x="6603347" y="2421489"/>
            <a:ext cx="27431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WHOLESALE PRICE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099DF8-6A49-4A94-ABEE-0604FEB29963}"/>
              </a:ext>
            </a:extLst>
          </p:cNvPr>
          <p:cNvSpPr/>
          <p:nvPr/>
        </p:nvSpPr>
        <p:spPr>
          <a:xfrm>
            <a:off x="6603347" y="2555077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dirty="0"/>
              <a:t>$20.00 + WET + GST per case</a:t>
            </a:r>
            <a:endParaRPr lang="en-US" sz="9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83688B-1CE7-40EB-8C14-58DE0BF63A65}"/>
              </a:ext>
            </a:extLst>
          </p:cNvPr>
          <p:cNvSpPr/>
          <p:nvPr/>
        </p:nvSpPr>
        <p:spPr>
          <a:xfrm>
            <a:off x="6603347" y="2712016"/>
            <a:ext cx="3120057" cy="2308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$7.09 Unit includes WET &amp; GST</a:t>
            </a:r>
            <a:endParaRPr lang="en-US" sz="900" b="1" dirty="0">
              <a:solidFill>
                <a:srgbClr val="FF0000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65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1622</Words>
  <Application>Microsoft Office PowerPoint</Application>
  <PresentationFormat>Widescreen</PresentationFormat>
  <Paragraphs>353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Cinzel</vt:lpstr>
      <vt:lpstr>Futura PT</vt:lpstr>
      <vt:lpstr>Proxima Nova Rg</vt:lpstr>
      <vt:lpstr>Office Theme</vt:lpstr>
      <vt:lpstr>PowerPoint Presentation</vt:lpstr>
      <vt:lpstr>++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Dio</dc:creator>
  <cp:lastModifiedBy>Dio</cp:lastModifiedBy>
  <cp:revision>32</cp:revision>
  <dcterms:created xsi:type="dcterms:W3CDTF">2023-04-09T21:58:41Z</dcterms:created>
  <dcterms:modified xsi:type="dcterms:W3CDTF">2023-05-31T22:59:04Z</dcterms:modified>
</cp:coreProperties>
</file>